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76" r:id="rId18"/>
    <p:sldId id="285" r:id="rId19"/>
    <p:sldId id="284" r:id="rId20"/>
    <p:sldId id="278" r:id="rId21"/>
    <p:sldId id="280"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62"/>
    <p:restoredTop sz="94659"/>
  </p:normalViewPr>
  <p:slideViewPr>
    <p:cSldViewPr snapToGrid="0">
      <p:cViewPr varScale="1">
        <p:scale>
          <a:sx n="76" d="100"/>
          <a:sy n="76" d="100"/>
        </p:scale>
        <p:origin x="-120" y="-19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4" y="-55368"/>
            <a:ext cx="12321683" cy="6967791"/>
          </a:xfrm>
          <a:prstGeom prst="rect">
            <a:avLst/>
          </a:prstGeom>
          <a:noFill/>
          <a:ln>
            <a:noFill/>
          </a:ln>
        </p:spPr>
      </p:pic>
      <p:sp>
        <p:nvSpPr>
          <p:cNvPr id="49" name="Google Shape;49;p1"/>
          <p:cNvSpPr txBox="1"/>
          <p:nvPr/>
        </p:nvSpPr>
        <p:spPr>
          <a:xfrm>
            <a:off x="351692" y="5893892"/>
            <a:ext cx="4486403" cy="37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sym typeface="Arial"/>
              </a:rPr>
              <a:t>LESSON 1</a:t>
            </a:r>
            <a:r>
              <a:rPr lang="en-US" sz="2800" b="1" i="0" u="none" strike="noStrike" cap="none" baseline="30000">
                <a:solidFill>
                  <a:schemeClr val="dk1"/>
                </a:solidFill>
                <a:sym typeface="Arial"/>
              </a:rPr>
              <a:t>:  </a:t>
            </a:r>
            <a:r>
              <a:rPr lang="en-US" sz="2800" b="1" baseline="30000" smtClean="0">
                <a:solidFill>
                  <a:schemeClr val="dk1"/>
                </a:solidFill>
              </a:rPr>
              <a:t>JUNE </a:t>
            </a:r>
            <a:r>
              <a:rPr lang="en-US" sz="2800" b="1" baseline="30000" dirty="0">
                <a:solidFill>
                  <a:schemeClr val="dk1"/>
                </a:solidFill>
              </a:rPr>
              <a:t>2</a:t>
            </a:r>
            <a:endParaRPr sz="2800" b="1" baseline="30000" dirty="0">
              <a:solidFill>
                <a:schemeClr val="dk1"/>
              </a:solidFil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4400" baseline="30000" dirty="0"/>
              <a:t>Researching the question, “How have false biblical teachings impacted African American Christians?” yields a plethora of articles too numerous to name in this space. However, the publishing of the </a:t>
            </a:r>
            <a:r>
              <a:rPr lang="en-US" sz="4400" i="1" baseline="30000" dirty="0"/>
              <a:t>Slave Bible</a:t>
            </a:r>
            <a:r>
              <a:rPr lang="en-US" sz="4400" baseline="30000" dirty="0"/>
              <a:t> in 1807, the founding of the African Methodist Episcopal (AME) Church in 1816, and the proliferation of Christian Nationalism in today’s society are three prominent examples. Obviously, the positives of some far outweigh the influences of others.</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703577"/>
          </a:xfrm>
          <a:prstGeom prst="rect">
            <a:avLst/>
          </a:prstGeom>
          <a:noFill/>
        </p:spPr>
        <p:txBody>
          <a:bodyPr wrap="square" rtlCol="0">
            <a:spAutoFit/>
          </a:bodyPr>
          <a:lstStyle/>
          <a:p>
            <a:pPr algn="just"/>
            <a:r>
              <a:rPr lang="en-US" sz="4400" baseline="30000" dirty="0"/>
              <a:t>Olympian Simone </a:t>
            </a:r>
            <a:r>
              <a:rPr lang="en-US" sz="4400" baseline="30000" dirty="0" err="1"/>
              <a:t>Biles</a:t>
            </a:r>
            <a:r>
              <a:rPr lang="en-US" sz="4400" baseline="30000" dirty="0"/>
              <a:t> presents a case study of a different type than the Colossian and </a:t>
            </a:r>
            <a:r>
              <a:rPr lang="en-US" sz="4400" baseline="30000" dirty="0" err="1"/>
              <a:t>Laodicean</a:t>
            </a:r>
            <a:r>
              <a:rPr lang="en-US" sz="4400" baseline="30000" dirty="0"/>
              <a:t> churches. She demonstrates the importance of staying committed to one’s own beliefs and ignoring the noise of dissenting voices. Her story is well known! Despite her popularity and legacy as the most decorated gymnast in U.S. history, Ms. </a:t>
            </a:r>
            <a:r>
              <a:rPr lang="en-US" sz="4400" baseline="30000" dirty="0" err="1"/>
              <a:t>Biles</a:t>
            </a:r>
            <a:r>
              <a:rPr lang="en-US" sz="4400" baseline="30000" dirty="0"/>
              <a:t> withdrew from competition at the 2021 Tokyo Olympics due to a mental health crisis.</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xmlns=""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4606388"/>
          </a:xfrm>
          <a:prstGeom prst="rect">
            <a:avLst/>
          </a:prstGeom>
          <a:noFill/>
        </p:spPr>
        <p:txBody>
          <a:bodyPr wrap="square" rtlCol="0">
            <a:spAutoFit/>
          </a:bodyPr>
          <a:lstStyle/>
          <a:p>
            <a:pPr algn="just" fontAlgn="ctr"/>
            <a:r>
              <a:rPr lang="en-US" sz="4400" baseline="30000" dirty="0"/>
              <a:t>How well are you prepared to counteract false teachers and messages that are inconsistent with the Word of God? In Matthew 24:3-14, Jesus warned disciples several times that prior to his second coming, many false prophets and teachers will arrive and deceive many. Evidence of this prophecy is quite visible in our everyday lives – from radio and television ministries to books, religious cults, and so forth – they thrive on erroneous, perverted views and interpretations of God’s Word, particularly the teachings of Jesus Christ.</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50850" indent="-450850" fontAlgn="ctr"/>
            <a:r>
              <a:rPr lang="en-US" sz="4400" baseline="30000" dirty="0"/>
              <a:t>1.	Can you give at least one example of a false teaching that is being spread in our nation and/or culture?</a:t>
            </a:r>
          </a:p>
        </p:txBody>
      </p:sp>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822476" y="1280773"/>
            <a:ext cx="10559100" cy="995104"/>
          </a:xfrm>
          <a:prstGeom prst="rect">
            <a:avLst/>
          </a:prstGeom>
          <a:noFill/>
          <a:ln>
            <a:noFill/>
          </a:ln>
        </p:spPr>
        <p:txBody>
          <a:bodyPr spcFirstLastPara="1" wrap="square" lIns="91425" tIns="45700" rIns="91425" bIns="45700" anchor="t" anchorCtr="0">
            <a:spAutoFit/>
          </a:bodyPr>
          <a:lstStyle/>
          <a:p>
            <a:pPr marL="465138" indent="-465138"/>
            <a:r>
              <a:rPr lang="en-US" sz="4400" baseline="30000" dirty="0"/>
              <a:t>2.	How would you advise others to determine what teachings or teachers should not be trusted?</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6;p29"/>
          <p:cNvSpPr txBox="1"/>
          <p:nvPr/>
        </p:nvSpPr>
        <p:spPr>
          <a:xfrm>
            <a:off x="822476" y="1280773"/>
            <a:ext cx="10559100" cy="995104"/>
          </a:xfrm>
          <a:prstGeom prst="rect">
            <a:avLst/>
          </a:prstGeom>
          <a:noFill/>
          <a:ln>
            <a:noFill/>
          </a:ln>
        </p:spPr>
        <p:txBody>
          <a:bodyPr spcFirstLastPara="1" wrap="square" lIns="91425" tIns="45700" rIns="91425" bIns="45700" anchor="t" anchorCtr="0">
            <a:spAutoFit/>
          </a:bodyPr>
          <a:lstStyle/>
          <a:p>
            <a:pPr marL="452438" indent="-452438"/>
            <a:r>
              <a:rPr lang="en-US" sz="4400" baseline="30000" dirty="0"/>
              <a:t>3.	How would you explain the “glorious riches” discussed in today’s lesson? </a:t>
            </a:r>
            <a:endParaRPr lang="en-US" sz="4400" baseline="30000" dirty="0"/>
          </a:p>
        </p:txBody>
      </p:sp>
    </p:spTree>
    <p:extLst>
      <p:ext uri="{BB962C8B-B14F-4D97-AF65-F5344CB8AC3E}">
        <p14:creationId xmlns:p14="http://schemas.microsoft.com/office/powerpoint/2010/main" val="3109810806"/>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0" y="1102619"/>
            <a:ext cx="10825200" cy="6481735"/>
          </a:xfrm>
          <a:prstGeom prst="rect">
            <a:avLst/>
          </a:prstGeom>
          <a:noFill/>
          <a:ln>
            <a:noFill/>
          </a:ln>
        </p:spPr>
        <p:txBody>
          <a:bodyPr spcFirstLastPara="1" wrap="square" lIns="91425" tIns="45700" rIns="91425" bIns="45700" anchor="t" anchorCtr="0">
            <a:spAutoFit/>
          </a:bodyPr>
          <a:lstStyle/>
          <a:p>
            <a:pPr algn="ctr" fontAlgn="ctr"/>
            <a:r>
              <a:rPr lang="en-US" sz="6600" b="1" cap="all" dirty="0" smtClean="0"/>
              <a:t>G</a:t>
            </a:r>
            <a:r>
              <a:rPr lang="en-US" sz="6600" b="1" dirty="0" smtClean="0"/>
              <a:t>lorious</a:t>
            </a:r>
            <a:r>
              <a:rPr lang="en-US" sz="6600" b="1" cap="all" dirty="0" smtClean="0"/>
              <a:t> </a:t>
            </a:r>
            <a:r>
              <a:rPr lang="en-US" sz="6600" b="1" cap="all" dirty="0"/>
              <a:t>Riches</a:t>
            </a:r>
            <a:endParaRPr lang="en-US" sz="6600" dirty="0"/>
          </a:p>
          <a:p>
            <a:pPr>
              <a:lnSpc>
                <a:spcPct val="110000"/>
              </a:lnSpc>
            </a:pPr>
            <a:r>
              <a:rPr lang="en-US" sz="5400" b="1" baseline="30000" dirty="0" smtClean="0">
                <a:solidFill>
                  <a:schemeClr val="dk2"/>
                </a:solidFill>
                <a:latin typeface="+mj-lt"/>
                <a:ea typeface="Quattrocento Sans"/>
                <a:cs typeface="Quattrocento Sans"/>
                <a:sym typeface="Quattrocento Sans"/>
              </a:rPr>
              <a:t>Focus </a:t>
            </a:r>
            <a:r>
              <a:rPr lang="en-US" sz="5400" b="1" baseline="30000" dirty="0">
                <a:solidFill>
                  <a:schemeClr val="dk2"/>
                </a:solidFill>
                <a:latin typeface="+mj-lt"/>
                <a:ea typeface="Quattrocento Sans"/>
                <a:cs typeface="Quattrocento Sans"/>
                <a:sym typeface="Quattrocento Sans"/>
              </a:rPr>
              <a:t>Scripture: </a:t>
            </a:r>
            <a:r>
              <a:rPr lang="en-US" sz="5400" baseline="30000" dirty="0"/>
              <a:t>Colossians 1:24–2:3</a:t>
            </a:r>
            <a:r>
              <a:rPr lang="en-US" sz="5400" baseline="30000" dirty="0"/>
              <a:t> </a:t>
            </a:r>
            <a:endParaRPr lang="fi-FI" sz="5400" baseline="30000" dirty="0">
              <a:latin typeface="+mj-lt"/>
            </a:endParaRPr>
          </a:p>
          <a:p>
            <a:pPr algn="ctr">
              <a:lnSpc>
                <a:spcPct val="110000"/>
              </a:lnSpc>
            </a:pPr>
            <a:r>
              <a:rPr lang="fi-FI" sz="5400" b="1" baseline="30000" dirty="0">
                <a:latin typeface="+mj-lt"/>
              </a:rPr>
              <a:t>Key </a:t>
            </a:r>
            <a:r>
              <a:rPr lang="fi-FI" sz="5400" b="1" baseline="30000" dirty="0" err="1" smtClean="0">
                <a:latin typeface="+mj-lt"/>
              </a:rPr>
              <a:t>Verse</a:t>
            </a:r>
            <a:r>
              <a:rPr lang="fi-FI" sz="5400" b="1" baseline="30000" dirty="0" smtClean="0">
                <a:latin typeface="+mj-lt"/>
              </a:rPr>
              <a:t>:</a:t>
            </a:r>
            <a:r>
              <a:rPr lang="en-US" sz="5400" baseline="30000" dirty="0"/>
              <a:t>I want their hearts to be encouraged and united in love, so that they may have all the riches of assured understanding and have the knowledge of God’s mystery, that is, Christ, in whom are hidden all the treasures of wisdom and knowledge. Colossians 2:2-3</a:t>
            </a:r>
            <a:r>
              <a:rPr lang="en-US" sz="5400" baseline="30000" dirty="0"/>
              <a:t> </a:t>
            </a:r>
            <a:r>
              <a:rPr lang="en-US" sz="5400" i="1" baseline="30000" dirty="0" smtClean="0"/>
              <a:t>(</a:t>
            </a:r>
            <a:r>
              <a:rPr lang="en-US" sz="5400" i="1" baseline="30000" dirty="0" smtClean="0"/>
              <a:t>NRSV UE)</a:t>
            </a:r>
            <a:endParaRPr lang="en-US" sz="5400" baseline="30000" dirty="0"/>
          </a:p>
          <a:p>
            <a:pPr algn="ctr"/>
            <a:endParaRPr lang="fi-FI" sz="5400" baseline="30000" dirty="0">
              <a:latin typeface="+mj-lt"/>
            </a:endParaRPr>
          </a:p>
          <a:p>
            <a:pPr algn="ctr"/>
            <a:endParaRPr lang="en-US" sz="5400" i="1" baseline="300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681075" cy="3703537"/>
          </a:xfrm>
          <a:prstGeom prst="rect">
            <a:avLst/>
          </a:prstGeom>
          <a:noFill/>
          <a:ln>
            <a:noFill/>
          </a:ln>
        </p:spPr>
        <p:txBody>
          <a:bodyPr spcFirstLastPara="1" wrap="square" lIns="91425" tIns="45700" rIns="91425" bIns="45700" anchor="t" anchorCtr="0">
            <a:spAutoFit/>
          </a:bodyPr>
          <a:lstStyle/>
          <a:p>
            <a:pPr algn="ctr" fontAlgn="ctr"/>
            <a:r>
              <a:rPr lang="en-US" sz="4400" b="1" baseline="30000" dirty="0"/>
              <a:t>Closing Song: </a:t>
            </a:r>
            <a:r>
              <a:rPr lang="en-US" sz="4400" baseline="30000" dirty="0"/>
              <a:t>“My Hope Is Built” (</a:t>
            </a:r>
            <a:r>
              <a:rPr lang="en-US" sz="4400" i="1" baseline="30000" dirty="0"/>
              <a:t>AMEC Hymnal </a:t>
            </a:r>
            <a:r>
              <a:rPr lang="en-US" sz="4400" baseline="30000" dirty="0"/>
              <a:t>#364)</a:t>
            </a:r>
          </a:p>
          <a:p>
            <a:pPr algn="just"/>
            <a:r>
              <a:rPr lang="en-US" sz="4400" b="1" baseline="30000" dirty="0"/>
              <a:t>Closing Prayer: </a:t>
            </a:r>
            <a:r>
              <a:rPr lang="en-US" sz="4400" baseline="30000" dirty="0"/>
              <a:t>Dear Lord, your Word is a light unto our paths and a lamp unto our feet. In all things, we trust you and praise you because you are so worthy to be praised. Thank you again for teaching us and transforming us to become more like Jesus. Please forgive all our transgressions and bless us to stay the course to reach eternal life. In the name of Jesus, we pray. Amen.</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1002510" y="1310096"/>
            <a:ext cx="10220400" cy="4688421"/>
          </a:xfrm>
          <a:prstGeom prst="rect">
            <a:avLst/>
          </a:prstGeom>
          <a:noFill/>
          <a:ln>
            <a:noFill/>
          </a:ln>
        </p:spPr>
        <p:txBody>
          <a:bodyPr spcFirstLastPara="1" wrap="square" lIns="91425" tIns="45700" rIns="91425" bIns="45700" anchor="t" anchorCtr="0">
            <a:spAutoFit/>
          </a:bodyPr>
          <a:lstStyle/>
          <a:p>
            <a:pPr marL="450850" indent="-450850" fontAlgn="ctr"/>
            <a:r>
              <a:rPr lang="en-US" sz="2800" baseline="30000" dirty="0" smtClean="0"/>
              <a:t>24	I </a:t>
            </a:r>
            <a:r>
              <a:rPr lang="en-US" sz="2800" baseline="30000" dirty="0"/>
              <a:t>am now rejoicing in my sufferings for your sake, and in my flesh I am completing what is lacking in Christ’s afflictions for the sake of his body, that is, the church.</a:t>
            </a:r>
          </a:p>
          <a:p>
            <a:pPr marL="450850" indent="-450850" fontAlgn="ctr"/>
            <a:r>
              <a:rPr lang="en-US" sz="2800" baseline="30000" dirty="0" smtClean="0"/>
              <a:t>25	I </a:t>
            </a:r>
            <a:r>
              <a:rPr lang="en-US" sz="2800" baseline="30000" dirty="0"/>
              <a:t>became its minister according to God’s commission that was given to me for you, to make the word of God fully known,</a:t>
            </a:r>
          </a:p>
          <a:p>
            <a:pPr marL="450850" indent="-450850" fontAlgn="ctr"/>
            <a:r>
              <a:rPr lang="en-US" sz="2800" baseline="30000" dirty="0" smtClean="0"/>
              <a:t>26	the </a:t>
            </a:r>
            <a:r>
              <a:rPr lang="en-US" sz="2800" baseline="30000" dirty="0"/>
              <a:t>mystery that has been hidden throughout the ages and generations but has now been revealed to his saints.</a:t>
            </a:r>
          </a:p>
          <a:p>
            <a:pPr marL="450850" indent="-450850" fontAlgn="ctr"/>
            <a:r>
              <a:rPr lang="en-US" sz="2800" baseline="30000" dirty="0" smtClean="0"/>
              <a:t>27	To </a:t>
            </a:r>
            <a:r>
              <a:rPr lang="en-US" sz="2800" baseline="30000" dirty="0"/>
              <a:t>them God chose to make known how great among the gentiles are the riches of the glory of this mystery, which is Christ in you, the hope of glory.</a:t>
            </a:r>
          </a:p>
          <a:p>
            <a:pPr marL="450850" indent="-450850" fontAlgn="ctr"/>
            <a:r>
              <a:rPr lang="en-US" sz="2800" baseline="30000" dirty="0" smtClean="0"/>
              <a:t>28</a:t>
            </a:r>
            <a:r>
              <a:rPr lang="en-US" sz="2800" baseline="30000" dirty="0"/>
              <a:t>	It is he whom we proclaim, warning everyone and teaching everyone in all wisdom, so that we may present everyone mature in Christ.</a:t>
            </a:r>
          </a:p>
          <a:p>
            <a:pPr marL="450850" indent="-450850" fontAlgn="ctr"/>
            <a:r>
              <a:rPr lang="en-US" sz="2800" baseline="30000" dirty="0" smtClean="0"/>
              <a:t>29</a:t>
            </a:r>
            <a:r>
              <a:rPr lang="en-US" sz="2800" baseline="30000" dirty="0"/>
              <a:t>	For this I toil and strive with all the energy that he powerfully inspires within me.</a:t>
            </a:r>
          </a:p>
          <a:p>
            <a:pPr marL="450850" indent="-450850" fontAlgn="ctr"/>
            <a:r>
              <a:rPr lang="en-US" sz="2800" baseline="30000" dirty="0" smtClean="0"/>
              <a:t>2</a:t>
            </a:r>
            <a:r>
              <a:rPr lang="en-US" sz="2800" baseline="30000" dirty="0"/>
              <a:t>:1	For I want you to know how greatly I strive for you and for those in Laodicea and for all who have not seen me face to face.</a:t>
            </a:r>
          </a:p>
          <a:p>
            <a:pPr marL="450850" indent="-450850" fontAlgn="ctr"/>
            <a:r>
              <a:rPr lang="en-US" sz="2800" baseline="30000" dirty="0" smtClean="0"/>
              <a:t>2	I </a:t>
            </a:r>
            <a:r>
              <a:rPr lang="en-US" sz="2800" baseline="30000" dirty="0"/>
              <a:t>want their hearts to be encouraged and united in love, so that they may have all the riches of assured understanding and have the knowledge of God’s mystery, that is, Christ,</a:t>
            </a:r>
          </a:p>
          <a:p>
            <a:pPr marL="450850" indent="-450850"/>
            <a:r>
              <a:rPr lang="en-US" sz="2800" baseline="30000" dirty="0" smtClean="0"/>
              <a:t>3</a:t>
            </a:r>
            <a:r>
              <a:rPr lang="en-US" sz="2800" baseline="30000" dirty="0"/>
              <a:t>	in whom are hidden all the treasures of wisdom and knowledge.</a:t>
            </a:r>
            <a:r>
              <a:rPr lang="en-US" sz="2800" baseline="30000" dirty="0"/>
              <a:t> </a:t>
            </a:r>
            <a:endParaRPr lang="en-US" sz="2800" baseline="30000" dirty="0"/>
          </a:p>
        </p:txBody>
      </p:sp>
      <p:sp>
        <p:nvSpPr>
          <p:cNvPr id="61" name="Google Shape;61;p3"/>
          <p:cNvSpPr txBox="1"/>
          <p:nvPr/>
        </p:nvSpPr>
        <p:spPr>
          <a:xfrm>
            <a:off x="895737" y="732757"/>
            <a:ext cx="11067143" cy="543698"/>
          </a:xfrm>
          <a:prstGeom prst="rect">
            <a:avLst/>
          </a:prstGeom>
          <a:noFill/>
          <a:ln>
            <a:noFill/>
          </a:ln>
        </p:spPr>
        <p:txBody>
          <a:bodyPr spcFirstLastPara="1" wrap="square" lIns="91425" tIns="45700" rIns="91425" bIns="45700" anchor="t" anchorCtr="0">
            <a:spAutoFit/>
          </a:bodyPr>
          <a:lstStyle/>
          <a:p>
            <a:pPr algn="ctr"/>
            <a:r>
              <a:rPr lang="en-US" sz="4400" b="1" cap="all" baseline="30000" dirty="0"/>
              <a:t>Colossians 1:24–2:3</a:t>
            </a:r>
            <a:r>
              <a:rPr lang="en-US" sz="4400" b="1" baseline="30000" dirty="0"/>
              <a:t> </a:t>
            </a:r>
            <a:r>
              <a:rPr lang="en-US" sz="4400" b="1" baseline="30000" dirty="0" smtClean="0"/>
              <a:t>(</a:t>
            </a:r>
            <a:r>
              <a:rPr lang="en-US" sz="4400" b="1" baseline="30000" dirty="0" smtClean="0"/>
              <a:t>NRSV UE)</a:t>
            </a:r>
            <a:endParaRPr lang="en-US" sz="4400" b="1" baseline="30000" dirty="0"/>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14397"/>
            <a:ext cx="10613282" cy="61452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571500" indent="-571500">
              <a:buFont typeface="Arial"/>
              <a:buChar char="•"/>
            </a:pPr>
            <a:r>
              <a:rPr lang="en-US" sz="4400" b="1" baseline="30000" dirty="0"/>
              <a:t>Sanctified </a:t>
            </a:r>
            <a:r>
              <a:rPr lang="en-US" sz="4400" baseline="30000" dirty="0"/>
              <a:t>–</a:t>
            </a:r>
            <a:r>
              <a:rPr lang="en-US" sz="4400" b="1" baseline="30000" dirty="0"/>
              <a:t> </a:t>
            </a:r>
            <a:r>
              <a:rPr lang="en-US" sz="4400" baseline="30000" dirty="0"/>
              <a:t>Specially set apart and dedicated to the service of God.</a:t>
            </a:r>
          </a:p>
          <a:p>
            <a:pPr marL="571500" indent="-571500">
              <a:buFont typeface="Arial"/>
              <a:buChar char="•"/>
            </a:pPr>
            <a:r>
              <a:rPr lang="en-US" sz="4400" b="1" baseline="30000" dirty="0"/>
              <a:t>Tenets</a:t>
            </a:r>
            <a:r>
              <a:rPr lang="en-US" sz="4400" baseline="30000" dirty="0"/>
              <a:t> – Views, principles, beliefs.</a:t>
            </a:r>
          </a:p>
          <a:p>
            <a:pPr marL="571500" indent="-571500">
              <a:buFont typeface="Arial"/>
              <a:buChar char="•"/>
            </a:pPr>
            <a:r>
              <a:rPr lang="en-US" sz="4400" b="1" baseline="30000" dirty="0"/>
              <a:t>Infiltration </a:t>
            </a:r>
            <a:r>
              <a:rPr lang="en-US" sz="4400" baseline="30000" dirty="0"/>
              <a:t>– To gain access and push deep into the body (usually with corrupt motives). </a:t>
            </a:r>
          </a:p>
          <a:p>
            <a:pPr marL="571500" indent="-571500">
              <a:buFont typeface="Arial"/>
              <a:buChar char="•"/>
            </a:pPr>
            <a:r>
              <a:rPr lang="en-US" sz="4400" b="1" baseline="30000" dirty="0"/>
              <a:t>Eschatological times</a:t>
            </a:r>
            <a:r>
              <a:rPr lang="en-US" sz="4400" baseline="30000" dirty="0"/>
              <a:t> – The end of this world as we know it; dealing with the return of Christ.</a:t>
            </a:r>
          </a:p>
          <a:p>
            <a:pPr marL="571500" indent="-571500">
              <a:buFont typeface="Arial"/>
              <a:buChar char="•"/>
            </a:pPr>
            <a:r>
              <a:rPr lang="en-US" sz="4400" b="1" baseline="30000" dirty="0"/>
              <a:t>Unbridled</a:t>
            </a:r>
            <a:r>
              <a:rPr lang="en-US" sz="4400" baseline="30000" dirty="0"/>
              <a:t> – Without limits or restrictions.</a:t>
            </a:r>
          </a:p>
          <a:p>
            <a:pPr marL="571500" indent="-571500">
              <a:buFont typeface="Arial"/>
              <a:buChar char="•"/>
            </a:pPr>
            <a:r>
              <a:rPr lang="en-US" sz="4400" b="1" baseline="30000" dirty="0"/>
              <a:t>Doctrine</a:t>
            </a:r>
            <a:r>
              <a:rPr lang="en-US" sz="4400" baseline="30000" dirty="0"/>
              <a:t> – Core or fundamental belief or governing principle</a:t>
            </a:r>
            <a:r>
              <a:rPr lang="en-US" sz="4400" b="1" baseline="30000" dirty="0"/>
              <a:t> </a:t>
            </a:r>
            <a:r>
              <a:rPr lang="en-US" sz="4400" baseline="30000" dirty="0"/>
              <a:t>adopted to shape formal behavior or operations in a body (church).</a:t>
            </a:r>
          </a:p>
          <a:p>
            <a:pPr marL="0" marR="0" lvl="0" indent="0" algn="ctr" rtl="0">
              <a:spcBef>
                <a:spcPts val="0"/>
              </a:spcBef>
              <a:spcAft>
                <a:spcPts val="0"/>
              </a:spcAft>
              <a:buNone/>
            </a:pPr>
            <a:endParaRPr sz="4000" baseline="30000" dirty="0">
              <a:solidFill>
                <a:schemeClr val="dk2"/>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977900" y="962552"/>
            <a:ext cx="10236200" cy="2144136"/>
          </a:xfrm>
          <a:prstGeom prst="rect">
            <a:avLst/>
          </a:prstGeom>
          <a:noFill/>
          <a:ln>
            <a:noFill/>
          </a:ln>
        </p:spPr>
        <p:txBody>
          <a:bodyPr spcFirstLastPara="1" wrap="square" lIns="91425" tIns="45700" rIns="91425" bIns="45700" anchor="t" anchorCtr="0">
            <a:spAutoFit/>
          </a:bodyPr>
          <a:lstStyle/>
          <a:p>
            <a:pPr algn="just"/>
            <a:r>
              <a:rPr lang="en-US" sz="4000" baseline="30000" dirty="0"/>
              <a:t>The title of this quarter’s lessons is “Hope in the Lord.” Unit I is entitled “Expressions of Christian Hope.” Hope, as used in this context, fuels anticipations of favorable outcomes under God’s guidance and certainty that as we have been blessed by God in the past, we can trust him for future blessings.</a:t>
            </a:r>
            <a:r>
              <a:rPr lang="en-US" sz="4000" baseline="30000" dirty="0"/>
              <a:t> </a:t>
            </a:r>
            <a:endParaRPr lang="en-US" sz="4000" baseline="30000" dirty="0"/>
          </a:p>
        </p:txBody>
      </p:sp>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703537"/>
          </a:xfrm>
          <a:prstGeom prst="rect">
            <a:avLst/>
          </a:prstGeom>
          <a:noFill/>
          <a:ln>
            <a:noFill/>
          </a:ln>
        </p:spPr>
        <p:txBody>
          <a:bodyPr spcFirstLastPara="1" wrap="square" lIns="91425" tIns="45700" rIns="91425" bIns="45700" anchor="t" anchorCtr="0">
            <a:spAutoFit/>
          </a:bodyPr>
          <a:lstStyle/>
          <a:p>
            <a:pPr algn="just"/>
            <a:r>
              <a:rPr lang="en-US" sz="4400" baseline="30000" dirty="0"/>
              <a:t>The news about the church was probably conveyed to Paul during visits by his friend, </a:t>
            </a:r>
            <a:r>
              <a:rPr lang="en-US" sz="4400" baseline="30000" dirty="0" err="1"/>
              <a:t>Epaphras</a:t>
            </a:r>
            <a:r>
              <a:rPr lang="en-US" sz="4400" baseline="30000" dirty="0"/>
              <a:t>, the church’s founder. Paul resolutely determined to counteract further advancement of false teachings and their leaders by denouncing them and highlighting their inferiority to Jesus Christ and true Christianity. In our </a:t>
            </a:r>
            <a:r>
              <a:rPr lang="en-US" sz="4400" b="1" baseline="30000" dirty="0"/>
              <a:t>Focus Scripture</a:t>
            </a:r>
            <a:r>
              <a:rPr lang="en-US" sz="4400" baseline="30000" dirty="0"/>
              <a:t>, Colossians 1:24–2:3, Paul seeks to convince the church of his love and labors for them in spite of the fact they had never met.</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64518</TotalTime>
  <Words>704</Words>
  <Application>Microsoft Macintosh PowerPoint</Application>
  <PresentationFormat>Custom</PresentationFormat>
  <Paragraphs>34</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73</cp:revision>
  <dcterms:created xsi:type="dcterms:W3CDTF">2018-05-04T03:01:22Z</dcterms:created>
  <dcterms:modified xsi:type="dcterms:W3CDTF">2024-05-31T17:25:04Z</dcterms:modified>
</cp:coreProperties>
</file>