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57" r:id="rId3"/>
    <p:sldId id="258" r:id="rId4"/>
    <p:sldId id="289" r:id="rId5"/>
    <p:sldId id="261" r:id="rId6"/>
    <p:sldId id="262" r:id="rId7"/>
    <p:sldId id="263" r:id="rId8"/>
    <p:sldId id="265" r:id="rId9"/>
    <p:sldId id="266" r:id="rId10"/>
    <p:sldId id="269" r:id="rId11"/>
    <p:sldId id="270" r:id="rId12"/>
    <p:sldId id="271" r:id="rId13"/>
    <p:sldId id="272" r:id="rId14"/>
    <p:sldId id="273" r:id="rId15"/>
    <p:sldId id="281" r:id="rId16"/>
    <p:sldId id="274" r:id="rId17"/>
    <p:sldId id="275" r:id="rId18"/>
    <p:sldId id="287" r:id="rId19"/>
    <p:sldId id="288" r:id="rId20"/>
    <p:sldId id="284" r:id="rId21"/>
    <p:sldId id="278" r:id="rId22"/>
    <p:sldId id="280" r:id="rId2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000000"/>
          </p15:clr>
        </p15:guide>
        <p15:guide id="2" pos="384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hDgLAbPcmCwyEEni42OW4utQFE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56"/>
    <p:restoredTop sz="94676"/>
  </p:normalViewPr>
  <p:slideViewPr>
    <p:cSldViewPr snapToGrid="0">
      <p:cViewPr varScale="1">
        <p:scale>
          <a:sx n="82" d="100"/>
          <a:sy n="82" d="100"/>
        </p:scale>
        <p:origin x="-112" y="-167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40" Type="http://customschemas.google.com/relationships/presentationmetadata" Target="metadata"/><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302808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802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33"/>
          <p:cNvSpPr>
            <a:spLocks noGrp="1"/>
          </p:cNvSpPr>
          <p:nvPr>
            <p:ph type="pic" idx="2"/>
          </p:nvPr>
        </p:nvSpPr>
        <p:spPr>
          <a:xfrm>
            <a:off x="0" y="0"/>
            <a:ext cx="12192000" cy="6858000"/>
          </a:xfrm>
          <a:prstGeom prst="rect">
            <a:avLst/>
          </a:prstGeom>
          <a:noFill/>
          <a:ln>
            <a:noFill/>
          </a:ln>
        </p:spPr>
      </p:sp>
    </p:spTree>
  </p:cSld>
  <p:clrMapOvr>
    <a:masterClrMapping/>
  </p:clrMapOvr>
  <p:transition xmlns:p14="http://schemas.microsoft.com/office/powerpoint/2010/mai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8"/>
        <p:cNvGrpSpPr/>
        <p:nvPr/>
      </p:nvGrpSpPr>
      <p:grpSpPr>
        <a:xfrm>
          <a:off x="0" y="0"/>
          <a:ext cx="0" cy="0"/>
          <a:chOff x="0" y="0"/>
          <a:chExt cx="0" cy="0"/>
        </a:xfrm>
      </p:grpSpPr>
      <p:sp>
        <p:nvSpPr>
          <p:cNvPr id="29" name="Google Shape;29;p42"/>
          <p:cNvSpPr>
            <a:spLocks noGrp="1"/>
          </p:cNvSpPr>
          <p:nvPr>
            <p:ph type="pic" idx="2"/>
          </p:nvPr>
        </p:nvSpPr>
        <p:spPr>
          <a:xfrm>
            <a:off x="0" y="0"/>
            <a:ext cx="6096000" cy="6318250"/>
          </a:xfrm>
          <a:prstGeom prst="rect">
            <a:avLst/>
          </a:prstGeom>
          <a:noFill/>
          <a:ln>
            <a:noFill/>
          </a:ln>
        </p:spPr>
      </p:sp>
    </p:spTree>
  </p:cSld>
  <p:clrMapOvr>
    <a:masterClrMapping/>
  </p:clrMapOvr>
  <p:transition xmlns:p14="http://schemas.microsoft.com/office/powerpoint/2010/mai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30"/>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31"/>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2"/>
        <p:cNvGrpSpPr/>
        <p:nvPr/>
      </p:nvGrpSpPr>
      <p:grpSpPr>
        <a:xfrm>
          <a:off x="0" y="0"/>
          <a:ext cx="0" cy="0"/>
          <a:chOff x="0" y="0"/>
          <a:chExt cx="0" cy="0"/>
        </a:xfrm>
      </p:grpSpPr>
      <p:sp>
        <p:nvSpPr>
          <p:cNvPr id="33" name="Google Shape;33;p45"/>
          <p:cNvSpPr>
            <a:spLocks noGrp="1"/>
          </p:cNvSpPr>
          <p:nvPr>
            <p:ph type="pic" idx="2"/>
          </p:nvPr>
        </p:nvSpPr>
        <p:spPr>
          <a:xfrm>
            <a:off x="0" y="0"/>
            <a:ext cx="12192000" cy="6858000"/>
          </a:xfrm>
          <a:prstGeom prst="rect">
            <a:avLst/>
          </a:prstGeom>
          <a:noFill/>
          <a:ln>
            <a:noFill/>
          </a:ln>
        </p:spPr>
      </p:sp>
    </p:spTree>
  </p:cSld>
  <p:clrMapOvr>
    <a:masterClrMapping/>
  </p:clrMapOvr>
  <p:transition xmlns:p14="http://schemas.microsoft.com/office/powerpoint/2010/mai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4"/>
        <p:cNvGrpSpPr/>
        <p:nvPr/>
      </p:nvGrpSpPr>
      <p:grpSpPr>
        <a:xfrm>
          <a:off x="0" y="0"/>
          <a:ext cx="0" cy="0"/>
          <a:chOff x="0" y="0"/>
          <a:chExt cx="0" cy="0"/>
        </a:xfrm>
      </p:grpSpPr>
      <p:sp>
        <p:nvSpPr>
          <p:cNvPr id="35" name="Google Shape;35;p46"/>
          <p:cNvSpPr>
            <a:spLocks noGrp="1"/>
          </p:cNvSpPr>
          <p:nvPr>
            <p:ph type="pic" idx="2"/>
          </p:nvPr>
        </p:nvSpPr>
        <p:spPr>
          <a:xfrm>
            <a:off x="5371761" y="914401"/>
            <a:ext cx="5849257" cy="5029198"/>
          </a:xfrm>
          <a:prstGeom prst="rect">
            <a:avLst/>
          </a:prstGeom>
          <a:noFill/>
          <a:ln>
            <a:noFill/>
          </a:ln>
        </p:spPr>
      </p:sp>
    </p:spTree>
  </p:cSld>
  <p:clrMapOvr>
    <a:masterClrMapping/>
  </p:clrMapOvr>
  <p:transition xmlns:p14="http://schemas.microsoft.com/office/powerpoint/2010/mai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
        <p:cNvGrpSpPr/>
        <p:nvPr/>
      </p:nvGrpSpPr>
      <p:grpSpPr>
        <a:xfrm>
          <a:off x="0" y="0"/>
          <a:ext cx="0" cy="0"/>
          <a:chOff x="0" y="0"/>
          <a:chExt cx="0" cy="0"/>
        </a:xfrm>
      </p:grpSpPr>
      <p:sp>
        <p:nvSpPr>
          <p:cNvPr id="37" name="Google Shape;37;p47"/>
          <p:cNvSpPr>
            <a:spLocks noGrp="1"/>
          </p:cNvSpPr>
          <p:nvPr>
            <p:ph type="pic" idx="2"/>
          </p:nvPr>
        </p:nvSpPr>
        <p:spPr>
          <a:xfrm>
            <a:off x="4734232" y="-1"/>
            <a:ext cx="4100052" cy="6857999"/>
          </a:xfrm>
          <a:prstGeom prst="rect">
            <a:avLst/>
          </a:prstGeom>
          <a:noFill/>
          <a:ln>
            <a:noFill/>
          </a:ln>
        </p:spPr>
      </p:sp>
      <p:sp>
        <p:nvSpPr>
          <p:cNvPr id="38" name="Google Shape;38;p47"/>
          <p:cNvSpPr/>
          <p:nvPr/>
        </p:nvSpPr>
        <p:spPr>
          <a:xfrm>
            <a:off x="8834284" y="0"/>
            <a:ext cx="3357716" cy="6858000"/>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transition xmlns:p14="http://schemas.microsoft.com/office/powerpoint/2010/mai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sp>
        <p:nvSpPr>
          <p:cNvPr id="14" name="Google Shape;14;p34"/>
          <p:cNvSpPr>
            <a:spLocks noGrp="1"/>
          </p:cNvSpPr>
          <p:nvPr>
            <p:ph type="pic" idx="2"/>
          </p:nvPr>
        </p:nvSpPr>
        <p:spPr>
          <a:xfrm>
            <a:off x="4064000" y="0"/>
            <a:ext cx="4064000" cy="6318250"/>
          </a:xfrm>
          <a:prstGeom prst="rect">
            <a:avLst/>
          </a:prstGeom>
          <a:noFill/>
          <a:ln>
            <a:noFill/>
          </a:ln>
        </p:spPr>
      </p:sp>
    </p:spTree>
  </p:cSld>
  <p:clrMapOvr>
    <a:masterClrMapping/>
  </p:clrMapOvr>
  <p:transition xmlns:p14="http://schemas.microsoft.com/office/powerpoint/2010/mai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35"/>
          <p:cNvSpPr>
            <a:spLocks noGrp="1"/>
          </p:cNvSpPr>
          <p:nvPr>
            <p:ph type="pic" idx="2"/>
          </p:nvPr>
        </p:nvSpPr>
        <p:spPr>
          <a:xfrm>
            <a:off x="0" y="1"/>
            <a:ext cx="12192000" cy="3497263"/>
          </a:xfrm>
          <a:prstGeom prst="rect">
            <a:avLst/>
          </a:prstGeom>
          <a:noFill/>
          <a:ln>
            <a:noFill/>
          </a:ln>
        </p:spPr>
      </p:sp>
    </p:spTree>
  </p:cSld>
  <p:clrMapOvr>
    <a:masterClrMapping/>
  </p:clrMapOvr>
  <p:transition xmlns:p14="http://schemas.microsoft.com/office/powerpoint/2010/mai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7"/>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8"/>
        <p:cNvGrpSpPr/>
        <p:nvPr/>
      </p:nvGrpSpPr>
      <p:grpSpPr>
        <a:xfrm>
          <a:off x="0" y="0"/>
          <a:ext cx="0" cy="0"/>
          <a:chOff x="0" y="0"/>
          <a:chExt cx="0" cy="0"/>
        </a:xfrm>
      </p:grpSpPr>
      <p:sp>
        <p:nvSpPr>
          <p:cNvPr id="19" name="Google Shape;19;p37"/>
          <p:cNvSpPr>
            <a:spLocks noGrp="1"/>
          </p:cNvSpPr>
          <p:nvPr>
            <p:ph type="pic" idx="2"/>
          </p:nvPr>
        </p:nvSpPr>
        <p:spPr>
          <a:xfrm>
            <a:off x="685800" y="1123950"/>
            <a:ext cx="10820400" cy="4191000"/>
          </a:xfrm>
          <a:prstGeom prst="rect">
            <a:avLst/>
          </a:prstGeom>
          <a:noFill/>
          <a:ln>
            <a:noFill/>
          </a:ln>
        </p:spPr>
      </p:sp>
    </p:spTree>
  </p:cSld>
  <p:clrMapOvr>
    <a:masterClrMapping/>
  </p:clrMapOvr>
  <p:transition xmlns:p14="http://schemas.microsoft.com/office/powerpoint/2010/mai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0"/>
        <p:cNvGrpSpPr/>
        <p:nvPr/>
      </p:nvGrpSpPr>
      <p:grpSpPr>
        <a:xfrm>
          <a:off x="0" y="0"/>
          <a:ext cx="0" cy="0"/>
          <a:chOff x="0" y="0"/>
          <a:chExt cx="0" cy="0"/>
        </a:xfrm>
      </p:grpSpPr>
      <p:sp>
        <p:nvSpPr>
          <p:cNvPr id="21" name="Google Shape;21;p38"/>
          <p:cNvSpPr>
            <a:spLocks noGrp="1"/>
          </p:cNvSpPr>
          <p:nvPr>
            <p:ph type="pic" idx="2"/>
          </p:nvPr>
        </p:nvSpPr>
        <p:spPr>
          <a:xfrm>
            <a:off x="0" y="2728913"/>
            <a:ext cx="3048000" cy="3598862"/>
          </a:xfrm>
          <a:prstGeom prst="rect">
            <a:avLst/>
          </a:prstGeom>
          <a:noFill/>
          <a:ln>
            <a:noFill/>
          </a:ln>
        </p:spPr>
      </p:sp>
    </p:spTree>
  </p:cSld>
  <p:clrMapOvr>
    <a:masterClrMapping/>
  </p:clrMapOvr>
  <p:transition xmlns:p14="http://schemas.microsoft.com/office/powerpoint/2010/mai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2"/>
        <p:cNvGrpSpPr/>
        <p:nvPr/>
      </p:nvGrpSpPr>
      <p:grpSpPr>
        <a:xfrm>
          <a:off x="0" y="0"/>
          <a:ext cx="0" cy="0"/>
          <a:chOff x="0" y="0"/>
          <a:chExt cx="0" cy="0"/>
        </a:xfrm>
      </p:grpSpPr>
      <p:sp>
        <p:nvSpPr>
          <p:cNvPr id="23" name="Google Shape;23;p39"/>
          <p:cNvSpPr>
            <a:spLocks noGrp="1"/>
          </p:cNvSpPr>
          <p:nvPr>
            <p:ph type="pic" idx="2"/>
          </p:nvPr>
        </p:nvSpPr>
        <p:spPr>
          <a:xfrm>
            <a:off x="0" y="3034427"/>
            <a:ext cx="6096000" cy="3283824"/>
          </a:xfrm>
          <a:prstGeom prst="rect">
            <a:avLst/>
          </a:prstGeom>
          <a:noFill/>
          <a:ln>
            <a:noFill/>
          </a:ln>
        </p:spPr>
      </p:sp>
    </p:spTree>
  </p:cSld>
  <p:clrMapOvr>
    <a:masterClrMapping/>
  </p:clrMapOvr>
  <p:transition xmlns:p14="http://schemas.microsoft.com/office/powerpoint/2010/mai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6_Title Slide">
  <p:cSld name="6_Title Slide">
    <p:spTree>
      <p:nvGrpSpPr>
        <p:cNvPr id="1" name="Shape 24"/>
        <p:cNvGrpSpPr/>
        <p:nvPr/>
      </p:nvGrpSpPr>
      <p:grpSpPr>
        <a:xfrm>
          <a:off x="0" y="0"/>
          <a:ext cx="0" cy="0"/>
          <a:chOff x="0" y="0"/>
          <a:chExt cx="0" cy="0"/>
        </a:xfrm>
      </p:grpSpPr>
      <p:sp>
        <p:nvSpPr>
          <p:cNvPr id="25" name="Google Shape;25;p40"/>
          <p:cNvSpPr>
            <a:spLocks noGrp="1"/>
          </p:cNvSpPr>
          <p:nvPr>
            <p:ph type="pic" idx="2"/>
          </p:nvPr>
        </p:nvSpPr>
        <p:spPr>
          <a:xfrm>
            <a:off x="0" y="0"/>
            <a:ext cx="12192000" cy="3448050"/>
          </a:xfrm>
          <a:prstGeom prst="rect">
            <a:avLst/>
          </a:prstGeom>
          <a:noFill/>
          <a:ln>
            <a:noFill/>
          </a:ln>
        </p:spPr>
      </p:sp>
    </p:spTree>
  </p:cSld>
  <p:clrMapOvr>
    <a:masterClrMapping/>
  </p:clrMapOvr>
  <p:transition xmlns:p14="http://schemas.microsoft.com/office/powerpoint/2010/mai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26"/>
        <p:cNvGrpSpPr/>
        <p:nvPr/>
      </p:nvGrpSpPr>
      <p:grpSpPr>
        <a:xfrm>
          <a:off x="0" y="0"/>
          <a:ext cx="0" cy="0"/>
          <a:chOff x="0" y="0"/>
          <a:chExt cx="0" cy="0"/>
        </a:xfrm>
      </p:grpSpPr>
      <p:sp>
        <p:nvSpPr>
          <p:cNvPr id="27" name="Google Shape;27;p41"/>
          <p:cNvSpPr>
            <a:spLocks noGrp="1"/>
          </p:cNvSpPr>
          <p:nvPr>
            <p:ph type="pic" idx="2"/>
          </p:nvPr>
        </p:nvSpPr>
        <p:spPr>
          <a:xfrm>
            <a:off x="7403653" y="0"/>
            <a:ext cx="4788347" cy="6318250"/>
          </a:xfrm>
          <a:prstGeom prst="rect">
            <a:avLst/>
          </a:prstGeom>
          <a:noFill/>
          <a:ln>
            <a:noFill/>
          </a:ln>
        </p:spPr>
      </p:sp>
    </p:spTree>
  </p:cSld>
  <p:clrMapOvr>
    <a:masterClrMapping/>
  </p:clrMapOvr>
  <p:transition xmlns:p14="http://schemas.microsoft.com/office/powerpoint/2010/main" spd="slow">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8"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2"/>
          <p:cNvPicPr preferRelativeResize="0"/>
          <p:nvPr/>
        </p:nvPicPr>
        <p:blipFill rotWithShape="1">
          <a:blip r:embed="rId17">
            <a:alphaModFix/>
          </a:blip>
          <a:srcRect/>
          <a:stretch/>
        </p:blipFill>
        <p:spPr>
          <a:xfrm>
            <a:off x="422238" y="331836"/>
            <a:ext cx="921725" cy="347711"/>
          </a:xfrm>
          <a:prstGeom prst="rect">
            <a:avLst/>
          </a:prstGeom>
          <a:noFill/>
          <a:ln>
            <a:noFill/>
          </a:ln>
        </p:spPr>
      </p:pic>
      <p:sp>
        <p:nvSpPr>
          <p:cNvPr id="7" name="Google Shape;7;p32"/>
          <p:cNvSpPr/>
          <p:nvPr/>
        </p:nvSpPr>
        <p:spPr>
          <a:xfrm>
            <a:off x="0" y="6318250"/>
            <a:ext cx="6096000" cy="539750"/>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F7F7F"/>
              </a:solidFill>
              <a:latin typeface="Quattrocento Sans"/>
              <a:ea typeface="Quattrocento Sans"/>
              <a:cs typeface="Quattrocento Sans"/>
              <a:sym typeface="Quattrocento Sans"/>
            </a:endParaRPr>
          </a:p>
        </p:txBody>
      </p:sp>
      <p:sp>
        <p:nvSpPr>
          <p:cNvPr id="8" name="Google Shape;8;p32"/>
          <p:cNvSpPr txBox="1"/>
          <p:nvPr/>
        </p:nvSpPr>
        <p:spPr>
          <a:xfrm>
            <a:off x="172499" y="6434237"/>
            <a:ext cx="463550"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fld id="{00000000-1234-1234-1234-123412341234}" type="slidenum">
              <a:rPr lang="en-US" sz="1400" b="0" i="0" u="none" strike="noStrike" cap="none">
                <a:solidFill>
                  <a:srgbClr val="A5A5A5"/>
                </a:solidFill>
                <a:latin typeface="Quattrocento Sans"/>
                <a:ea typeface="Quattrocento Sans"/>
                <a:cs typeface="Quattrocento Sans"/>
                <a:sym typeface="Quattrocento Sans"/>
              </a:rPr>
              <a:t>‹#›</a:t>
            </a:fld>
            <a:endParaRPr sz="4400" b="0" i="0" u="none" strike="noStrike" cap="none">
              <a:solidFill>
                <a:srgbClr val="A5A5A5"/>
              </a:solidFill>
              <a:latin typeface="Quattrocento Sans"/>
              <a:ea typeface="Quattrocento Sans"/>
              <a:cs typeface="Quattrocento Sans"/>
              <a:sym typeface="Quattrocento Sans"/>
            </a:endParaRPr>
          </a:p>
        </p:txBody>
      </p:sp>
      <p:cxnSp>
        <p:nvCxnSpPr>
          <p:cNvPr id="9" name="Google Shape;9;p32"/>
          <p:cNvCxnSpPr/>
          <p:nvPr/>
        </p:nvCxnSpPr>
        <p:spPr>
          <a:xfrm>
            <a:off x="775119" y="6442982"/>
            <a:ext cx="0" cy="290286"/>
          </a:xfrm>
          <a:prstGeom prst="straightConnector1">
            <a:avLst/>
          </a:prstGeom>
          <a:noFill/>
          <a:ln w="9525" cap="flat" cmpd="sng">
            <a:solidFill>
              <a:srgbClr val="D8D8D8">
                <a:alpha val="69803"/>
              </a:srgbClr>
            </a:solidFill>
            <a:prstDash val="solid"/>
            <a:miter lim="800000"/>
            <a:headEnd type="none" w="sm" len="sm"/>
            <a:tailEnd type="none" w="sm" len="sm"/>
          </a:ln>
        </p:spPr>
      </p:cxnSp>
      <p:pic>
        <p:nvPicPr>
          <p:cNvPr id="10" name="Google Shape;10;p32"/>
          <p:cNvPicPr preferRelativeResize="0"/>
          <p:nvPr/>
        </p:nvPicPr>
        <p:blipFill rotWithShape="1">
          <a:blip r:embed="rId18">
            <a:alphaModFix/>
          </a:blip>
          <a:srcRect/>
          <a:stretch/>
        </p:blipFill>
        <p:spPr>
          <a:xfrm>
            <a:off x="-1" y="-1"/>
            <a:ext cx="12192000" cy="68944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xmlns:p14="http://schemas.microsoft.com/office/powerpoint/2010/mai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grpSp>
        <p:nvGrpSpPr>
          <p:cNvPr id="43" name="Google Shape;43;p1"/>
          <p:cNvGrpSpPr/>
          <p:nvPr/>
        </p:nvGrpSpPr>
        <p:grpSpPr>
          <a:xfrm>
            <a:off x="236027" y="243425"/>
            <a:ext cx="11719946" cy="6371150"/>
            <a:chOff x="236027" y="243425"/>
            <a:chExt cx="11719946" cy="6371150"/>
          </a:xfrm>
        </p:grpSpPr>
        <p:sp>
          <p:nvSpPr>
            <p:cNvPr id="44" name="Google Shape;44;p1"/>
            <p:cNvSpPr/>
            <p:nvPr/>
          </p:nvSpPr>
          <p:spPr>
            <a:xfrm>
              <a:off x="236027"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5" name="Google Shape;45;p1"/>
            <p:cNvSpPr/>
            <p:nvPr/>
          </p:nvSpPr>
          <p:spPr>
            <a:xfrm rot="10800000">
              <a:off x="11052693"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6" name="Google Shape;46;p1"/>
            <p:cNvSpPr/>
            <p:nvPr/>
          </p:nvSpPr>
          <p:spPr>
            <a:xfrm flipH="1">
              <a:off x="11052693"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7" name="Google Shape;47;p1"/>
            <p:cNvSpPr/>
            <p:nvPr/>
          </p:nvSpPr>
          <p:spPr>
            <a:xfrm rot="10800000" flipH="1">
              <a:off x="236027"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grpSp>
      <p:pic>
        <p:nvPicPr>
          <p:cNvPr id="48" name="Google Shape;48;p1"/>
          <p:cNvPicPr preferRelativeResize="0"/>
          <p:nvPr/>
        </p:nvPicPr>
        <p:blipFill>
          <a:blip r:embed="rId3">
            <a:extLst>
              <a:ext uri="{28A0092B-C50C-407E-A947-70E740481C1C}">
                <a14:useLocalDpi xmlns:a14="http://schemas.microsoft.com/office/drawing/2010/main" val="0"/>
              </a:ext>
            </a:extLst>
          </a:blip>
          <a:stretch>
            <a:fillRect/>
          </a:stretch>
        </p:blipFill>
        <p:spPr>
          <a:xfrm>
            <a:off x="4" y="-55368"/>
            <a:ext cx="12321683" cy="6967791"/>
          </a:xfrm>
          <a:prstGeom prst="rect">
            <a:avLst/>
          </a:prstGeom>
          <a:noFill/>
          <a:ln>
            <a:noFill/>
          </a:ln>
        </p:spPr>
      </p:pic>
      <p:sp>
        <p:nvSpPr>
          <p:cNvPr id="49" name="Google Shape;49;p1"/>
          <p:cNvSpPr txBox="1"/>
          <p:nvPr/>
        </p:nvSpPr>
        <p:spPr>
          <a:xfrm>
            <a:off x="620110" y="5893892"/>
            <a:ext cx="4217985" cy="3795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baseline="30000" dirty="0">
                <a:solidFill>
                  <a:schemeClr val="dk1"/>
                </a:solidFill>
                <a:latin typeface="Arial"/>
                <a:ea typeface="Arial"/>
                <a:cs typeface="Arial"/>
                <a:sym typeface="Arial"/>
              </a:rPr>
              <a:t>LESSON 5</a:t>
            </a:r>
            <a:r>
              <a:rPr lang="en-US" sz="2800" b="1" i="0" u="none" strike="noStrike" cap="none" baseline="30000">
                <a:solidFill>
                  <a:schemeClr val="dk1"/>
                </a:solidFill>
                <a:latin typeface="Arial"/>
                <a:ea typeface="Arial"/>
                <a:cs typeface="Arial"/>
                <a:sym typeface="Arial"/>
              </a:rPr>
              <a:t>:  </a:t>
            </a:r>
            <a:r>
              <a:rPr lang="en-US" sz="2800" b="1" baseline="30000" smtClean="0">
                <a:solidFill>
                  <a:schemeClr val="dk1"/>
                </a:solidFill>
              </a:rPr>
              <a:t>JUNE 30</a:t>
            </a:r>
            <a:endParaRPr sz="2800" b="1" baseline="30000" dirty="0">
              <a:solidFill>
                <a:schemeClr val="dk1"/>
              </a:solidFill>
              <a:latin typeface="Arial"/>
              <a:ea typeface="Arial"/>
              <a:cs typeface="Arial"/>
              <a:sym typeface="Arial"/>
            </a:endParaRPr>
          </a:p>
        </p:txBody>
      </p:sp>
    </p:spTree>
  </p:cSld>
  <p:clrMapOvr>
    <a:masterClrMapping/>
  </p:clrMapOvr>
  <p:transition xmlns:p14="http://schemas.microsoft.com/office/powerpoint/2010/mai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4"/>
          <p:cNvPicPr preferRelativeResize="0"/>
          <p:nvPr/>
        </p:nvPicPr>
        <p:blipFill rotWithShape="1">
          <a:blip r:embed="rId3">
            <a:alphaModFix/>
          </a:blip>
          <a:srcRect/>
          <a:stretch/>
        </p:blipFill>
        <p:spPr>
          <a:xfrm>
            <a:off x="-2383" y="-20859"/>
            <a:ext cx="12228583" cy="6915143"/>
          </a:xfrm>
          <a:prstGeom prst="rect">
            <a:avLst/>
          </a:prstGeom>
          <a:noFill/>
          <a:ln>
            <a:noFill/>
          </a:ln>
        </p:spPr>
      </p:pic>
    </p:spTree>
  </p:cSld>
  <p:clrMapOvr>
    <a:masterClrMapping/>
  </p:clrMapOvr>
  <p:transition xmlns:p14="http://schemas.microsoft.com/office/powerpoint/2010/mai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24" name="Google Shape;124;p15"/>
          <p:cNvSpPr txBox="1"/>
          <p:nvPr/>
        </p:nvSpPr>
        <p:spPr>
          <a:xfrm>
            <a:off x="826572" y="965505"/>
            <a:ext cx="10595400" cy="4163613"/>
          </a:xfrm>
          <a:prstGeom prst="rect">
            <a:avLst/>
          </a:prstGeom>
          <a:noFill/>
          <a:ln>
            <a:noFill/>
          </a:ln>
        </p:spPr>
        <p:txBody>
          <a:bodyPr spcFirstLastPara="1" wrap="square" lIns="91425" tIns="45700" rIns="91425" bIns="45700" anchor="t" anchorCtr="0">
            <a:noAutofit/>
          </a:bodyPr>
          <a:lstStyle/>
          <a:p>
            <a:pPr algn="just"/>
            <a:r>
              <a:rPr lang="en-US" sz="4400" baseline="30000" dirty="0"/>
              <a:t>It is dangerous to assume that incidences such as the story in today’s lesson belong in ancient history archives because they have no relevance to the needs of contemporary Christians. However, because we know that we serve an unchanging God, it is critically important that we look for parallels between biblical history and events in the lives of the African diaspora in particular</a:t>
            </a:r>
            <a:r>
              <a:rPr lang="en-US" sz="4400" b="1" baseline="30000" dirty="0"/>
              <a:t>. </a:t>
            </a:r>
            <a:r>
              <a:rPr lang="en-US" sz="4400" baseline="30000" dirty="0"/>
              <a:t>This refreshes and rejuvenates our faith, which is best represented by fearless witnessing from us on behalf of Jesus Christ.</a:t>
            </a:r>
            <a:r>
              <a:rPr lang="en-US" sz="4400" baseline="30000" dirty="0"/>
              <a:t> </a:t>
            </a:r>
            <a:endParaRPr lang="en-US" sz="4400" baseline="30000" dirty="0"/>
          </a:p>
        </p:txBody>
      </p:sp>
    </p:spTree>
  </p:cSld>
  <p:clrMapOvr>
    <a:masterClrMapping/>
  </p:clrMapOvr>
  <p:transition xmlns:p14="http://schemas.microsoft.com/office/powerpoint/2010/mai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8" descr="LFS PP Slide Case Study.jpg"/>
          <p:cNvPicPr preferRelativeResize="0"/>
          <p:nvPr/>
        </p:nvPicPr>
        <p:blipFill rotWithShape="1">
          <a:blip r:embed="rId3">
            <a:alphaModFix/>
          </a:blip>
          <a:srcRect/>
          <a:stretch/>
        </p:blipFill>
        <p:spPr>
          <a:xfrm>
            <a:off x="-35864" y="0"/>
            <a:ext cx="12227864" cy="6914737"/>
          </a:xfrm>
          <a:prstGeom prst="rect">
            <a:avLst/>
          </a:prstGeom>
          <a:noFill/>
          <a:ln>
            <a:noFill/>
          </a:ln>
        </p:spPr>
      </p:pic>
    </p:spTree>
  </p:cSld>
  <p:clrMapOvr>
    <a:masterClrMapping/>
  </p:clrMapOvr>
  <p:transition xmlns:p14="http://schemas.microsoft.com/office/powerpoint/2010/mai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2"/>
          <p:cNvSpPr txBox="1"/>
          <p:nvPr/>
        </p:nvSpPr>
        <p:spPr>
          <a:xfrm>
            <a:off x="701524" y="3531810"/>
            <a:ext cx="2491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a:solidFill>
                <a:schemeClr val="dk1"/>
              </a:solidFill>
              <a:latin typeface="Quattrocento Sans"/>
              <a:ea typeface="Quattrocento Sans"/>
              <a:cs typeface="Quattrocento Sans"/>
              <a:sym typeface="Quattrocento Sans"/>
            </a:endParaRPr>
          </a:p>
        </p:txBody>
      </p:sp>
      <p:sp>
        <p:nvSpPr>
          <p:cNvPr id="2" name="TextBox 1"/>
          <p:cNvSpPr txBox="1"/>
          <p:nvPr/>
        </p:nvSpPr>
        <p:spPr>
          <a:xfrm>
            <a:off x="1042333" y="1006458"/>
            <a:ext cx="10171731" cy="4606388"/>
          </a:xfrm>
          <a:prstGeom prst="rect">
            <a:avLst/>
          </a:prstGeom>
          <a:noFill/>
        </p:spPr>
        <p:txBody>
          <a:bodyPr wrap="square" rtlCol="0">
            <a:spAutoFit/>
          </a:bodyPr>
          <a:lstStyle/>
          <a:p>
            <a:pPr algn="just" fontAlgn="ctr"/>
            <a:r>
              <a:rPr lang="en-US" sz="4400" baseline="30000" dirty="0"/>
              <a:t>When asked by a reporter, in a 2018 telephone call, to confirm whether he was a convicted felon, Mr. Don L. Scott, a successful trial lawyer at the time, immediately acknowledged that he was and invited the reporter to meet with him for a personal accounting of his experiences. Reminiscent of Genesis 50:20, what Mr. Scott’s enemies may have used for harm actually opened up new, broader awareness of the need for addressing poverty issues as well as reforming justice and retribution systems in the United States. </a:t>
            </a:r>
          </a:p>
        </p:txBody>
      </p:sp>
    </p:spTree>
  </p:cSld>
  <p:clrMapOvr>
    <a:masterClrMapping/>
  </p:clrMapOvr>
  <p:transition xmlns:p14="http://schemas.microsoft.com/office/powerpoint/2010/mai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3" name="Google Shape;141;p24" descr="LFS PP Slide Life Application.jpg">
            <a:extLst>
              <a:ext uri="{FF2B5EF4-FFF2-40B4-BE49-F238E27FC236}">
                <a16:creationId xmlns:a16="http://schemas.microsoft.com/office/drawing/2014/main" xmlns="" id="{375B2FE4-AB01-CB47-8ED5-030DFF1A369B}"/>
              </a:ext>
            </a:extLst>
          </p:cNvPr>
          <p:cNvPicPr preferRelativeResize="0"/>
          <p:nvPr/>
        </p:nvPicPr>
        <p:blipFill rotWithShape="1">
          <a:blip r:embed="rId3">
            <a:alphaModFix/>
          </a:blip>
          <a:srcRect/>
          <a:stretch/>
        </p:blipFill>
        <p:spPr>
          <a:xfrm>
            <a:off x="-1" y="-12267"/>
            <a:ext cx="12192001" cy="6894457"/>
          </a:xfrm>
          <a:prstGeom prst="rect">
            <a:avLst/>
          </a:prstGeom>
          <a:noFill/>
          <a:ln>
            <a:noFill/>
          </a:ln>
        </p:spPr>
      </p:pic>
    </p:spTree>
  </p:cSld>
  <p:clrMapOvr>
    <a:masterClrMapping/>
  </p:clrMapOvr>
  <p:transition xmlns:p14="http://schemas.microsoft.com/office/powerpoint/2010/mai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2237" y="1198176"/>
            <a:ext cx="10183712" cy="4154983"/>
          </a:xfrm>
          <a:prstGeom prst="rect">
            <a:avLst/>
          </a:prstGeom>
          <a:noFill/>
        </p:spPr>
        <p:txBody>
          <a:bodyPr wrap="square" rtlCol="0">
            <a:spAutoFit/>
          </a:bodyPr>
          <a:lstStyle/>
          <a:p>
            <a:pPr algn="just" fontAlgn="ctr"/>
            <a:r>
              <a:rPr lang="en-US" sz="4400" baseline="30000" dirty="0"/>
              <a:t>Too often, adults hesitate or decline opportunities to witness for God. This likely stems from “people-pleasing efforts.” There is a golden thread of faith that connects every individual and experience in this lesson. That same thread links our goals and ministries, individually and collectively, to allow us to become more and more like our fearless leader, Jesus Christ. The best subject, as demonstrated in this lesson, is our own story! Nobody else can own our personal stories or be as authentic with telling them as we can. </a:t>
            </a:r>
          </a:p>
        </p:txBody>
      </p:sp>
    </p:spTree>
    <p:extLst>
      <p:ext uri="{BB962C8B-B14F-4D97-AF65-F5344CB8AC3E}">
        <p14:creationId xmlns:p14="http://schemas.microsoft.com/office/powerpoint/2010/main" val="2509352106"/>
      </p:ext>
    </p:extLst>
  </p:cSld>
  <p:clrMapOvr>
    <a:masterClrMapping/>
  </p:clrMapOvr>
  <p:transition xmlns:p14="http://schemas.microsoft.com/office/powerpoint/2010/mai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7" descr="LFS PP Slide Questions.jpg"/>
          <p:cNvPicPr preferRelativeResize="0"/>
          <p:nvPr/>
        </p:nvPicPr>
        <p:blipFill rotWithShape="1">
          <a:blip r:embed="rId3">
            <a:alphaModFix/>
          </a:blip>
          <a:srcRect/>
          <a:stretch/>
        </p:blipFill>
        <p:spPr>
          <a:xfrm>
            <a:off x="3087" y="3726"/>
            <a:ext cx="12176818" cy="6885871"/>
          </a:xfrm>
          <a:prstGeom prst="rect">
            <a:avLst/>
          </a:prstGeom>
          <a:noFill/>
          <a:ln>
            <a:noFill/>
          </a:ln>
        </p:spPr>
      </p:pic>
    </p:spTree>
  </p:cSld>
  <p:clrMapOvr>
    <a:masterClrMapping/>
  </p:clrMapOvr>
  <p:transition xmlns:p14="http://schemas.microsoft.com/office/powerpoint/2010/mai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p:nvPr/>
        </p:nvSpPr>
        <p:spPr>
          <a:xfrm>
            <a:off x="798286" y="1692237"/>
            <a:ext cx="10559143" cy="543698"/>
          </a:xfrm>
          <a:prstGeom prst="rect">
            <a:avLst/>
          </a:prstGeom>
          <a:noFill/>
          <a:ln>
            <a:noFill/>
          </a:ln>
        </p:spPr>
        <p:txBody>
          <a:bodyPr spcFirstLastPara="1" wrap="square" lIns="91425" tIns="45700" rIns="91425" bIns="45700" anchor="t" anchorCtr="0">
            <a:spAutoFit/>
          </a:bodyPr>
          <a:lstStyle/>
          <a:p>
            <a:pPr marL="455613" indent="-455613"/>
            <a:r>
              <a:rPr lang="en-US" sz="4400" baseline="30000" dirty="0"/>
              <a:t>1.	How comfortable are you with witnessing for God?</a:t>
            </a:r>
            <a:r>
              <a:rPr lang="en-US" sz="4400" baseline="30000" dirty="0"/>
              <a:t> </a:t>
            </a:r>
            <a:endParaRPr lang="en-US" sz="4400" baseline="30000" dirty="0"/>
          </a:p>
        </p:txBody>
      </p:sp>
    </p:spTree>
  </p:cSld>
  <p:clrMapOvr>
    <a:masterClrMapping/>
  </p:clrMapOvr>
  <p:transition xmlns:p14="http://schemas.microsoft.com/office/powerpoint/2010/mai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xmlns="" id="{C8F49E4F-CA7F-104B-BF21-1695F5E037D5}"/>
              </a:ext>
            </a:extLst>
          </p:cNvPr>
          <p:cNvSpPr txBox="1"/>
          <p:nvPr/>
        </p:nvSpPr>
        <p:spPr>
          <a:xfrm>
            <a:off x="798286" y="1692237"/>
            <a:ext cx="10559143" cy="995104"/>
          </a:xfrm>
          <a:prstGeom prst="rect">
            <a:avLst/>
          </a:prstGeom>
          <a:noFill/>
          <a:ln>
            <a:noFill/>
          </a:ln>
        </p:spPr>
        <p:txBody>
          <a:bodyPr spcFirstLastPara="1" wrap="square" lIns="91425" tIns="45700" rIns="91425" bIns="45700" anchor="t" anchorCtr="0">
            <a:spAutoFit/>
          </a:bodyPr>
          <a:lstStyle/>
          <a:p>
            <a:pPr marL="465138" indent="-465138" fontAlgn="ctr"/>
            <a:r>
              <a:rPr lang="en-US" sz="4400" baseline="30000" dirty="0"/>
              <a:t>2.	How might you use this lesson for your spiritual growth as well as that of others?</a:t>
            </a:r>
          </a:p>
        </p:txBody>
      </p:sp>
    </p:spTree>
    <p:extLst>
      <p:ext uri="{BB962C8B-B14F-4D97-AF65-F5344CB8AC3E}">
        <p14:creationId xmlns:p14="http://schemas.microsoft.com/office/powerpoint/2010/main" val="846965347"/>
      </p:ext>
    </p:extLst>
  </p:cSld>
  <p:clrMapOvr>
    <a:masterClrMapping/>
  </p:clrMapOvr>
  <p:transition xmlns:p14="http://schemas.microsoft.com/office/powerpoint/2010/mai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xmlns="" id="{5D0FB560-DE66-AE41-A61E-A38608553EEF}"/>
              </a:ext>
            </a:extLst>
          </p:cNvPr>
          <p:cNvSpPr txBox="1"/>
          <p:nvPr/>
        </p:nvSpPr>
        <p:spPr>
          <a:xfrm>
            <a:off x="798286" y="1692237"/>
            <a:ext cx="10559143" cy="1446509"/>
          </a:xfrm>
          <a:prstGeom prst="rect">
            <a:avLst/>
          </a:prstGeom>
          <a:noFill/>
          <a:ln>
            <a:noFill/>
          </a:ln>
        </p:spPr>
        <p:txBody>
          <a:bodyPr spcFirstLastPara="1" wrap="square" lIns="91425" tIns="45700" rIns="91425" bIns="45700" anchor="t" anchorCtr="0">
            <a:spAutoFit/>
          </a:bodyPr>
          <a:lstStyle/>
          <a:p>
            <a:pPr marL="465138" indent="-465138" algn="just"/>
            <a:r>
              <a:rPr lang="en-US" sz="4400" baseline="30000" dirty="0"/>
              <a:t>3.	If you were asked to write a script to be used for witnessing before civic leaders or government officials, what would your script say?</a:t>
            </a:r>
            <a:r>
              <a:rPr lang="en-US" sz="4400" baseline="30000" dirty="0"/>
              <a:t> </a:t>
            </a:r>
            <a:endParaRPr lang="en-US" sz="4400" baseline="30000" dirty="0"/>
          </a:p>
        </p:txBody>
      </p:sp>
    </p:spTree>
    <p:extLst>
      <p:ext uri="{BB962C8B-B14F-4D97-AF65-F5344CB8AC3E}">
        <p14:creationId xmlns:p14="http://schemas.microsoft.com/office/powerpoint/2010/main" val="3541965096"/>
      </p:ext>
    </p:extLst>
  </p:cSld>
  <p:clrMapOvr>
    <a:masterClrMapping/>
  </p:clrMapOvr>
  <p:transition xmlns:p14="http://schemas.microsoft.com/office/powerpoint/2010/mai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1016000" y="556381"/>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5" name="Google Shape;55;p2"/>
          <p:cNvSpPr txBox="1"/>
          <p:nvPr/>
        </p:nvSpPr>
        <p:spPr>
          <a:xfrm>
            <a:off x="683409" y="893854"/>
            <a:ext cx="10825200" cy="5355272"/>
          </a:xfrm>
          <a:prstGeom prst="rect">
            <a:avLst/>
          </a:prstGeom>
          <a:noFill/>
          <a:ln>
            <a:noFill/>
          </a:ln>
        </p:spPr>
        <p:txBody>
          <a:bodyPr spcFirstLastPara="1" wrap="square" lIns="91425" tIns="45700" rIns="91425" bIns="45700" anchor="t" anchorCtr="0">
            <a:spAutoFit/>
          </a:bodyPr>
          <a:lstStyle/>
          <a:p>
            <a:pPr algn="ctr" fontAlgn="ctr"/>
            <a:r>
              <a:rPr lang="en-US" sz="5400" b="1" dirty="0" smtClean="0"/>
              <a:t>Fearless Witness</a:t>
            </a:r>
            <a:endParaRPr lang="en-US" sz="5400" dirty="0" smtClean="0"/>
          </a:p>
          <a:p>
            <a:endParaRPr lang="en-US" sz="2400" b="1" baseline="30000" dirty="0">
              <a:solidFill>
                <a:schemeClr val="dk2"/>
              </a:solidFill>
              <a:latin typeface="+mj-lt"/>
              <a:ea typeface="Quattrocento Sans"/>
              <a:cs typeface="Quattrocento Sans"/>
              <a:sym typeface="Quattrocento Sans"/>
            </a:endParaRPr>
          </a:p>
          <a:p>
            <a:r>
              <a:rPr lang="en-US" sz="4400" b="1" dirty="0">
                <a:solidFill>
                  <a:schemeClr val="dk2"/>
                </a:solidFill>
                <a:latin typeface="+mj-lt"/>
                <a:ea typeface="Quattrocento Sans"/>
                <a:cs typeface="Quattrocento Sans"/>
                <a:sym typeface="Quattrocento Sans"/>
              </a:rPr>
              <a:t>Focus Scripture: </a:t>
            </a:r>
            <a:r>
              <a:rPr lang="en-US" sz="4400" dirty="0"/>
              <a:t> </a:t>
            </a:r>
            <a:r>
              <a:rPr lang="en-US" sz="4400" dirty="0"/>
              <a:t>Acts 26:1-11</a:t>
            </a:r>
            <a:r>
              <a:rPr lang="en-US" sz="4400" dirty="0"/>
              <a:t> </a:t>
            </a:r>
            <a:endParaRPr lang="en-US" sz="4400" dirty="0" smtClean="0"/>
          </a:p>
          <a:p>
            <a:endParaRPr lang="fi-FI" sz="1600" dirty="0">
              <a:latin typeface="+mj-lt"/>
            </a:endParaRPr>
          </a:p>
          <a:p>
            <a:pPr algn="ctr"/>
            <a:r>
              <a:rPr lang="fi-FI" sz="4400" b="1" spc="-150" dirty="0">
                <a:latin typeface="+mj-lt"/>
              </a:rPr>
              <a:t>Key </a:t>
            </a:r>
            <a:r>
              <a:rPr lang="fi-FI" sz="4400" b="1" spc="-150" dirty="0" err="1">
                <a:latin typeface="+mj-lt"/>
              </a:rPr>
              <a:t>Verse</a:t>
            </a:r>
            <a:r>
              <a:rPr lang="fi-FI" sz="4400" b="1" spc="-150" dirty="0">
                <a:latin typeface="+mj-lt"/>
              </a:rPr>
              <a:t>:</a:t>
            </a:r>
            <a:r>
              <a:rPr lang="en-US" sz="4400" i="1" spc="-150" dirty="0"/>
              <a:t> </a:t>
            </a:r>
            <a:r>
              <a:rPr lang="en-US" sz="4400" dirty="0"/>
              <a:t>“I stand here on trial on account of my hope in the promise made by God to our ancestors.  </a:t>
            </a:r>
            <a:endParaRPr lang="en-US" sz="4400" dirty="0" smtClean="0"/>
          </a:p>
          <a:p>
            <a:pPr algn="ctr"/>
            <a:r>
              <a:rPr lang="en-US" sz="4400" dirty="0" smtClean="0"/>
              <a:t>Acts </a:t>
            </a:r>
            <a:r>
              <a:rPr lang="en-US" sz="4400" dirty="0"/>
              <a:t>26:6</a:t>
            </a:r>
            <a:r>
              <a:rPr lang="en-US" sz="4400" dirty="0"/>
              <a:t> </a:t>
            </a:r>
            <a:r>
              <a:rPr lang="en-US" sz="4400" i="1" spc="-150" dirty="0" smtClean="0"/>
              <a:t>(</a:t>
            </a:r>
            <a:r>
              <a:rPr lang="en-US" sz="4400" i="1" spc="-150" dirty="0" smtClean="0"/>
              <a:t>NRSV UE)</a:t>
            </a:r>
            <a:endParaRPr lang="en-US" sz="4400" spc="-150" dirty="0"/>
          </a:p>
          <a:p>
            <a:pPr algn="ctr"/>
            <a:endParaRPr lang="en-US" sz="5400" i="1" baseline="30000" dirty="0"/>
          </a:p>
        </p:txBody>
      </p:sp>
    </p:spTree>
  </p:cSld>
  <p:clrMapOvr>
    <a:masterClrMapping/>
  </p:clrMapOvr>
  <p:transition xmlns:p14="http://schemas.microsoft.com/office/powerpoint/2010/mai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30"/>
          <p:cNvPicPr preferRelativeResize="0"/>
          <p:nvPr/>
        </p:nvPicPr>
        <p:blipFill rotWithShape="1">
          <a:blip r:embed="rId3">
            <a:alphaModFix/>
          </a:blip>
          <a:srcRect/>
          <a:stretch/>
        </p:blipFill>
        <p:spPr>
          <a:xfrm>
            <a:off x="0" y="-22616"/>
            <a:ext cx="12231690" cy="6916901"/>
          </a:xfrm>
          <a:prstGeom prst="rect">
            <a:avLst/>
          </a:prstGeom>
          <a:noFill/>
          <a:ln>
            <a:noFill/>
          </a:ln>
        </p:spPr>
      </p:pic>
    </p:spTree>
    <p:extLst>
      <p:ext uri="{BB962C8B-B14F-4D97-AF65-F5344CB8AC3E}">
        <p14:creationId xmlns:p14="http://schemas.microsoft.com/office/powerpoint/2010/main" val="4037986901"/>
      </p:ext>
    </p:extLst>
  </p:cSld>
  <p:clrMapOvr>
    <a:masterClrMapping/>
  </p:clrMapOvr>
  <p:transition xmlns:p14="http://schemas.microsoft.com/office/powerpoint/2010/mai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p:nvPr/>
        </p:nvSpPr>
        <p:spPr>
          <a:xfrm>
            <a:off x="5952000" y="1708725"/>
            <a:ext cx="288000" cy="62627"/>
          </a:xfrm>
          <a:prstGeom prst="roundRect">
            <a:avLst>
              <a:gd name="adj" fmla="val 938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a:ea typeface="Open Sans"/>
              <a:cs typeface="Open Sans"/>
              <a:sym typeface="Open Sans"/>
            </a:endParaRPr>
          </a:p>
        </p:txBody>
      </p:sp>
      <p:sp>
        <p:nvSpPr>
          <p:cNvPr id="167" name="Google Shape;167;p31"/>
          <p:cNvSpPr txBox="1"/>
          <p:nvPr/>
        </p:nvSpPr>
        <p:spPr>
          <a:xfrm>
            <a:off x="836288" y="1071013"/>
            <a:ext cx="10497180" cy="4606348"/>
          </a:xfrm>
          <a:prstGeom prst="rect">
            <a:avLst/>
          </a:prstGeom>
          <a:noFill/>
          <a:ln>
            <a:noFill/>
          </a:ln>
        </p:spPr>
        <p:txBody>
          <a:bodyPr spcFirstLastPara="1" wrap="square" lIns="91425" tIns="45700" rIns="91425" bIns="45700" anchor="t" anchorCtr="0">
            <a:spAutoFit/>
          </a:bodyPr>
          <a:lstStyle/>
          <a:p>
            <a:pPr fontAlgn="ctr"/>
            <a:r>
              <a:rPr lang="en-US" sz="4400" b="1" baseline="30000" dirty="0"/>
              <a:t>Closing Song: </a:t>
            </a:r>
            <a:r>
              <a:rPr lang="en-US" sz="4400" baseline="30000" dirty="0"/>
              <a:t>“Great Is Thy Faithfulness” (</a:t>
            </a:r>
            <a:r>
              <a:rPr lang="en-US" sz="4400" i="1" baseline="30000" dirty="0"/>
              <a:t>AME Hymnal</a:t>
            </a:r>
            <a:r>
              <a:rPr lang="en-US" sz="4400" baseline="30000" dirty="0"/>
              <a:t> #84)</a:t>
            </a:r>
          </a:p>
          <a:p>
            <a:pPr algn="just"/>
            <a:r>
              <a:rPr lang="en-US" sz="4400" b="1" baseline="30000" dirty="0"/>
              <a:t>Closing Prayer</a:t>
            </a:r>
            <a:r>
              <a:rPr lang="en-US" sz="4400" b="1" cap="all" baseline="30000" dirty="0"/>
              <a:t>:</a:t>
            </a:r>
            <a:r>
              <a:rPr lang="en-US" sz="4400" cap="all" baseline="30000" dirty="0"/>
              <a:t> </a:t>
            </a:r>
            <a:r>
              <a:rPr lang="en-US" sz="4400" baseline="30000" dirty="0"/>
              <a:t>Father God, thank you for your faithfulness. Morning by morning, the new mercies we see remind us of your omnipresence and unconditional love for us. Thank you that we can trust you to never leave us nor forsake us and to know that you will be with us even unto the ends of the earth. No matter the audience or the situation, we pray that you will empower us to be fearless witnesses, who are eager to share our stories so that others may come to know you and serve you. In the name of Jesus, we pray. Amen</a:t>
            </a:r>
            <a:r>
              <a:rPr lang="en-US" sz="4400" b="1" baseline="30000" dirty="0"/>
              <a:t>.</a:t>
            </a:r>
            <a:r>
              <a:rPr lang="en-US" sz="4400" baseline="30000" dirty="0"/>
              <a:t> </a:t>
            </a:r>
            <a:endParaRPr lang="en-US" sz="4400" baseline="30000" dirty="0"/>
          </a:p>
        </p:txBody>
      </p:sp>
    </p:spTree>
  </p:cSld>
  <p:clrMapOvr>
    <a:masterClrMapping/>
  </p:clrMapOvr>
  <p:transition xmlns:p14="http://schemas.microsoft.com/office/powerpoint/2010/mai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Tree>
  </p:cSld>
  <p:clrMapOvr>
    <a:masterClrMapping/>
  </p:clrMapOvr>
  <p:transition xmlns:p14="http://schemas.microsoft.com/office/powerpoint/2010/mai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p:nvPr/>
        </p:nvSpPr>
        <p:spPr>
          <a:xfrm>
            <a:off x="877331" y="1398370"/>
            <a:ext cx="10220400" cy="4688421"/>
          </a:xfrm>
          <a:prstGeom prst="rect">
            <a:avLst/>
          </a:prstGeom>
          <a:noFill/>
          <a:ln>
            <a:noFill/>
          </a:ln>
        </p:spPr>
        <p:txBody>
          <a:bodyPr spcFirstLastPara="1" wrap="square" lIns="91425" tIns="45700" rIns="91425" bIns="45700" anchor="t" anchorCtr="0">
            <a:spAutoFit/>
          </a:bodyPr>
          <a:lstStyle/>
          <a:p>
            <a:pPr marL="465138" indent="-465138" algn="just" fontAlgn="ctr"/>
            <a:r>
              <a:rPr lang="en-US" sz="2800" baseline="30000" dirty="0" smtClean="0"/>
              <a:t>1	Agrippa </a:t>
            </a:r>
            <a:r>
              <a:rPr lang="en-US" sz="2800" baseline="30000" dirty="0"/>
              <a:t>said to Paul, “You have permission to speak for yourself.” Then Paul stretched </a:t>
            </a:r>
            <a:r>
              <a:rPr lang="en-US" sz="2800" baseline="30000" dirty="0" smtClean="0"/>
              <a:t>out his </a:t>
            </a:r>
            <a:r>
              <a:rPr lang="en-US" sz="2800" baseline="30000" dirty="0"/>
              <a:t>hand and began to defend himself:</a:t>
            </a:r>
          </a:p>
          <a:p>
            <a:pPr marL="465138" indent="-465138" algn="just" fontAlgn="ctr"/>
            <a:r>
              <a:rPr lang="en-US" sz="2800" baseline="30000" dirty="0" smtClean="0"/>
              <a:t>2	“</a:t>
            </a:r>
            <a:r>
              <a:rPr lang="en-US" sz="2800" baseline="30000" dirty="0"/>
              <a:t>I consider myself fortunate that it is before you, King Agrippa, I am to make my defense today against all the accusations of the Jews,</a:t>
            </a:r>
          </a:p>
          <a:p>
            <a:pPr marL="465138" indent="-465138" algn="just" fontAlgn="ctr"/>
            <a:r>
              <a:rPr lang="en-US" sz="2800" baseline="30000" dirty="0" smtClean="0"/>
              <a:t>3	because </a:t>
            </a:r>
            <a:r>
              <a:rPr lang="en-US" sz="2800" baseline="30000" dirty="0"/>
              <a:t>you are especially familiar with all the customs and controversies of the Jews; therefore I beg of you to listen to me patiently.</a:t>
            </a:r>
          </a:p>
          <a:p>
            <a:pPr marL="465138" indent="-465138" algn="just" fontAlgn="ctr"/>
            <a:r>
              <a:rPr lang="en-US" sz="2800" baseline="30000" dirty="0" smtClean="0"/>
              <a:t>4	All </a:t>
            </a:r>
            <a:r>
              <a:rPr lang="en-US" sz="2800" baseline="30000" dirty="0"/>
              <a:t>the Jews know my way of life from my youth, a life spent from the beginning among my own people and in Jerusalem.</a:t>
            </a:r>
          </a:p>
          <a:p>
            <a:pPr marL="465138" indent="-465138" algn="just" fontAlgn="ctr"/>
            <a:r>
              <a:rPr lang="en-US" sz="2800" baseline="30000" dirty="0" smtClean="0"/>
              <a:t>5	They </a:t>
            </a:r>
            <a:r>
              <a:rPr lang="en-US" sz="2800" baseline="30000" dirty="0"/>
              <a:t>have known for a long time, if they are willing to testify, that I have belonged to the strictest sect of our religion and lived as a Pharisee.</a:t>
            </a:r>
          </a:p>
          <a:p>
            <a:pPr marL="465138" indent="-465138" algn="just" fontAlgn="ctr"/>
            <a:r>
              <a:rPr lang="en-US" sz="2800" baseline="30000" dirty="0" smtClean="0"/>
              <a:t>6	And </a:t>
            </a:r>
            <a:r>
              <a:rPr lang="en-US" sz="2800" baseline="30000" dirty="0"/>
              <a:t>now I stand here on trial on account of my hope in the promise made by God to our ancestors,</a:t>
            </a:r>
          </a:p>
          <a:p>
            <a:pPr marL="465138" indent="-465138" algn="just" fontAlgn="ctr"/>
            <a:r>
              <a:rPr lang="en-US" sz="2800" baseline="30000" dirty="0" smtClean="0"/>
              <a:t>7	a </a:t>
            </a:r>
            <a:r>
              <a:rPr lang="en-US" sz="2800" baseline="30000" dirty="0"/>
              <a:t>promise that our twelve tribes hope to attain, as they earnestly worship day and night. It is for this hope, Your Excellency, that I am accused by Jews!</a:t>
            </a:r>
          </a:p>
          <a:p>
            <a:pPr marL="465138" indent="-465138" algn="just" fontAlgn="ctr"/>
            <a:r>
              <a:rPr lang="en-US" sz="2800" baseline="30000" dirty="0" smtClean="0"/>
              <a:t>8	Why </a:t>
            </a:r>
            <a:r>
              <a:rPr lang="en-US" sz="2800" baseline="30000" dirty="0"/>
              <a:t>is it thought incredible by any of you that God raises the dead?</a:t>
            </a:r>
          </a:p>
          <a:p>
            <a:pPr marL="465138" indent="-465138" algn="just" fontAlgn="ctr"/>
            <a:r>
              <a:rPr lang="en-US" sz="2800" baseline="30000" dirty="0" smtClean="0"/>
              <a:t>9	Indeed</a:t>
            </a:r>
            <a:r>
              <a:rPr lang="en-US" sz="2800" baseline="30000" dirty="0"/>
              <a:t>, I myself was convinced that I ought to do many things against the name of </a:t>
            </a:r>
            <a:r>
              <a:rPr lang="en-US" sz="2800" baseline="30000" dirty="0" smtClean="0"/>
              <a:t>Jesus</a:t>
            </a:r>
            <a:endParaRPr lang="en-US" sz="2800" baseline="30000" dirty="0"/>
          </a:p>
        </p:txBody>
      </p:sp>
      <p:sp>
        <p:nvSpPr>
          <p:cNvPr id="61" name="Google Shape;61;p3"/>
          <p:cNvSpPr txBox="1"/>
          <p:nvPr/>
        </p:nvSpPr>
        <p:spPr>
          <a:xfrm>
            <a:off x="654906" y="841117"/>
            <a:ext cx="10873479" cy="769401"/>
          </a:xfrm>
          <a:prstGeom prst="rect">
            <a:avLst/>
          </a:prstGeom>
          <a:noFill/>
          <a:ln>
            <a:noFill/>
          </a:ln>
        </p:spPr>
        <p:txBody>
          <a:bodyPr spcFirstLastPara="1" wrap="square" lIns="91425" tIns="45700" rIns="91425" bIns="45700" anchor="t" anchorCtr="0">
            <a:spAutoFit/>
          </a:bodyPr>
          <a:lstStyle/>
          <a:p>
            <a:pPr algn="ctr"/>
            <a:r>
              <a:rPr lang="en-US" sz="6600" b="1" cap="all" baseline="30000" dirty="0"/>
              <a:t>Acts</a:t>
            </a:r>
            <a:r>
              <a:rPr lang="en-US" sz="6600" b="1" baseline="30000" dirty="0"/>
              <a:t> 26:1-11 </a:t>
            </a:r>
            <a:r>
              <a:rPr lang="en-US" sz="6400" b="1" baseline="30000" dirty="0" smtClean="0"/>
              <a:t>(</a:t>
            </a:r>
            <a:r>
              <a:rPr lang="en-US" sz="6400" b="1" baseline="30000" dirty="0" smtClean="0"/>
              <a:t>NRSV UE)</a:t>
            </a:r>
            <a:endParaRPr lang="en-US" sz="6400" b="1" baseline="30000" dirty="0"/>
          </a:p>
        </p:txBody>
      </p:sp>
    </p:spTree>
  </p:cSld>
  <p:clrMapOvr>
    <a:masterClrMapping/>
  </p:clrMapOvr>
  <p:transition xmlns:p14="http://schemas.microsoft.com/office/powerpoint/2010/mai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60;p3"/>
          <p:cNvSpPr txBox="1"/>
          <p:nvPr/>
        </p:nvSpPr>
        <p:spPr>
          <a:xfrm>
            <a:off x="877331" y="949173"/>
            <a:ext cx="10220400" cy="1528582"/>
          </a:xfrm>
          <a:prstGeom prst="rect">
            <a:avLst/>
          </a:prstGeom>
          <a:noFill/>
          <a:ln>
            <a:noFill/>
          </a:ln>
        </p:spPr>
        <p:txBody>
          <a:bodyPr spcFirstLastPara="1" wrap="square" lIns="91425" tIns="45700" rIns="91425" bIns="45700" anchor="t" anchorCtr="0">
            <a:spAutoFit/>
          </a:bodyPr>
          <a:lstStyle/>
          <a:p>
            <a:pPr marL="465138" indent="-465138" algn="just" fontAlgn="ctr"/>
            <a:r>
              <a:rPr lang="en-US" sz="2800" baseline="30000" dirty="0" smtClean="0"/>
              <a:t>10	And </a:t>
            </a:r>
            <a:r>
              <a:rPr lang="en-US" sz="2800" baseline="30000" dirty="0"/>
              <a:t>that is what I did in Jerusalem; with authority received from the chief priests, I not only locked up many of the saints in prison, but I also cast my vote against them when they were being condemned to death.</a:t>
            </a:r>
          </a:p>
          <a:p>
            <a:pPr marL="465138" indent="-465138" algn="just"/>
            <a:r>
              <a:rPr lang="en-US" sz="2800" baseline="30000" dirty="0" smtClean="0"/>
              <a:t>11</a:t>
            </a:r>
            <a:r>
              <a:rPr lang="en-US" sz="2800" baseline="30000" dirty="0"/>
              <a:t>	By punishing them often in all the synagogues I tried to force them to blaspheme, and since I was so furiously enraged at them, I pursued them even to foreign cities.”</a:t>
            </a:r>
            <a:r>
              <a:rPr lang="en-US" sz="2800" baseline="30000" dirty="0"/>
              <a:t> </a:t>
            </a:r>
            <a:endParaRPr lang="en-US" sz="2800" baseline="30000" dirty="0"/>
          </a:p>
        </p:txBody>
      </p:sp>
    </p:spTree>
    <p:extLst>
      <p:ext uri="{BB962C8B-B14F-4D97-AF65-F5344CB8AC3E}">
        <p14:creationId xmlns:p14="http://schemas.microsoft.com/office/powerpoint/2010/main" val="208558432"/>
      </p:ext>
    </p:extLst>
  </p:cSld>
  <p:clrMapOvr>
    <a:masterClrMapping/>
  </p:clrMapOvr>
  <p:transition xmlns:p14="http://schemas.microsoft.com/office/powerpoint/2010/mai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6"/>
          <p:cNvSpPr txBox="1"/>
          <p:nvPr/>
        </p:nvSpPr>
        <p:spPr>
          <a:xfrm>
            <a:off x="4140975" y="3587128"/>
            <a:ext cx="138016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1"/>
                </a:solidFill>
                <a:latin typeface="Quattrocento Sans"/>
                <a:ea typeface="Quattrocento Sans"/>
                <a:cs typeface="Quattrocento Sans"/>
                <a:sym typeface="Quattrocento Sans"/>
              </a:rPr>
              <a:t>Your title here</a:t>
            </a:r>
            <a:endParaRPr/>
          </a:p>
        </p:txBody>
      </p:sp>
      <p:sp>
        <p:nvSpPr>
          <p:cNvPr id="77" name="Google Shape;77;p6"/>
          <p:cNvSpPr txBox="1"/>
          <p:nvPr/>
        </p:nvSpPr>
        <p:spPr>
          <a:xfrm>
            <a:off x="816437" y="930900"/>
            <a:ext cx="10613282" cy="33547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b="1" baseline="30000" dirty="0">
                <a:solidFill>
                  <a:schemeClr val="dk2"/>
                </a:solidFill>
                <a:latin typeface="Quattrocento Sans"/>
                <a:ea typeface="Quattrocento Sans"/>
                <a:cs typeface="Quattrocento Sans"/>
                <a:sym typeface="Quattrocento Sans"/>
              </a:rPr>
              <a:t>Key Terms</a:t>
            </a:r>
          </a:p>
          <a:p>
            <a:pPr marL="457200" indent="-457200" algn="just">
              <a:buFont typeface="Arial"/>
              <a:buChar char="•"/>
            </a:pPr>
            <a:r>
              <a:rPr lang="en-US" sz="2800" b="1" dirty="0"/>
              <a:t>Civil Disobedience </a:t>
            </a:r>
            <a:r>
              <a:rPr lang="en-US" sz="2800" dirty="0"/>
              <a:t>–</a:t>
            </a:r>
            <a:r>
              <a:rPr lang="en-US" sz="2800" b="1" dirty="0"/>
              <a:t> </a:t>
            </a:r>
            <a:r>
              <a:rPr lang="en-US" sz="2800" dirty="0"/>
              <a:t>The active, professed refusal of a citizen</a:t>
            </a:r>
            <a:r>
              <a:rPr lang="ar-YE" sz="2800" dirty="0"/>
              <a:t> to obey certain </a:t>
            </a:r>
            <a:r>
              <a:rPr lang="en-US" sz="2800" dirty="0"/>
              <a:t>laws, demands, orders, or commands of a government (or any other authority). By some definitions, civil disobedience has to be nonviolent</a:t>
            </a:r>
            <a:r>
              <a:rPr lang="ar-YE" sz="2800" dirty="0"/>
              <a:t> to be called </a:t>
            </a:r>
            <a:r>
              <a:rPr lang="en-US" sz="2800" dirty="0"/>
              <a:t>“civil.” Hence, civil disobedience is sometimes equated with peaceful protests</a:t>
            </a:r>
            <a:r>
              <a:rPr lang="ar-YE" sz="2800" dirty="0"/>
              <a:t> or </a:t>
            </a:r>
            <a:r>
              <a:rPr lang="en-US" sz="2800" dirty="0"/>
              <a:t>nonviolent resistance.</a:t>
            </a:r>
            <a:r>
              <a:rPr lang="en-US" sz="2800" dirty="0"/>
              <a:t> </a:t>
            </a:r>
            <a:endParaRPr lang="en-US" sz="2800" dirty="0"/>
          </a:p>
        </p:txBody>
      </p:sp>
    </p:spTree>
  </p:cSld>
  <p:clrMapOvr>
    <a:masterClrMapping/>
  </p:clrMapOvr>
  <p:transition xmlns:p14="http://schemas.microsoft.com/office/powerpoint/2010/mai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7" descr="LFS PP Slide Introduction.jpg"/>
          <p:cNvPicPr preferRelativeResize="0"/>
          <p:nvPr/>
        </p:nvPicPr>
        <p:blipFill rotWithShape="1">
          <a:blip r:embed="rId3">
            <a:alphaModFix/>
          </a:blip>
          <a:srcRect/>
          <a:stretch/>
        </p:blipFill>
        <p:spPr>
          <a:xfrm>
            <a:off x="5267" y="10750"/>
            <a:ext cx="12194072" cy="6895629"/>
          </a:xfrm>
          <a:prstGeom prst="rect">
            <a:avLst/>
          </a:prstGeom>
          <a:noFill/>
          <a:ln>
            <a:noFill/>
          </a:ln>
        </p:spPr>
      </p:pic>
    </p:spTree>
  </p:cSld>
  <p:clrMapOvr>
    <a:masterClrMapping/>
  </p:clrMapOvr>
  <p:transition xmlns:p14="http://schemas.microsoft.com/office/powerpoint/2010/mai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8"/>
          <p:cNvSpPr txBox="1"/>
          <p:nvPr/>
        </p:nvSpPr>
        <p:spPr>
          <a:xfrm>
            <a:off x="858762" y="1153052"/>
            <a:ext cx="10559100" cy="3703537"/>
          </a:xfrm>
          <a:prstGeom prst="rect">
            <a:avLst/>
          </a:prstGeom>
          <a:noFill/>
          <a:ln>
            <a:noFill/>
          </a:ln>
        </p:spPr>
        <p:txBody>
          <a:bodyPr spcFirstLastPara="1" wrap="square" lIns="91425" tIns="45700" rIns="91425" bIns="45700" anchor="t" anchorCtr="0">
            <a:spAutoFit/>
          </a:bodyPr>
          <a:lstStyle/>
          <a:p>
            <a:pPr algn="just"/>
            <a:r>
              <a:rPr lang="en-US" sz="4400" baseline="30000" dirty="0"/>
              <a:t>Throughout the scriptures, Christian disciples are admonished to always be prepared to defend their faith in Jesus Christ. For example, 1 Peter 3:15b-16 says, “Always be ready to make your defense to anyone who demands from you an accounting for the hope that is in you; yet do it with gentleness and reverence. Keep your conscience clear, so that when you are maligned, those who abuse you for your good conduct in Christ may be put shame.”</a:t>
            </a:r>
            <a:r>
              <a:rPr lang="en-US" sz="4400" baseline="30000" dirty="0"/>
              <a:t> </a:t>
            </a:r>
            <a:endParaRPr lang="en-US" sz="4400" baseline="30000" dirty="0"/>
          </a:p>
        </p:txBody>
      </p:sp>
    </p:spTree>
  </p:cSld>
  <p:clrMapOvr>
    <a:masterClrMapping/>
  </p:clrMapOvr>
  <p:transition xmlns:p14="http://schemas.microsoft.com/office/powerpoint/2010/mai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0" descr="LFS PP Slide Telling The Story.jpg"/>
          <p:cNvPicPr preferRelativeResize="0"/>
          <p:nvPr/>
        </p:nvPicPr>
        <p:blipFill rotWithShape="1">
          <a:blip r:embed="rId3">
            <a:alphaModFix/>
          </a:blip>
          <a:srcRect/>
          <a:stretch/>
        </p:blipFill>
        <p:spPr>
          <a:xfrm>
            <a:off x="-13454" y="-5331"/>
            <a:ext cx="12205454" cy="6902065"/>
          </a:xfrm>
          <a:prstGeom prst="rect">
            <a:avLst/>
          </a:prstGeom>
          <a:noFill/>
          <a:ln>
            <a:noFill/>
          </a:ln>
        </p:spPr>
      </p:pic>
    </p:spTree>
  </p:cSld>
  <p:clrMapOvr>
    <a:masterClrMapping/>
  </p:clrMapOvr>
  <p:transition xmlns:p14="http://schemas.microsoft.com/office/powerpoint/2010/mai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1"/>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03" name="Google Shape;103;p11"/>
          <p:cNvSpPr txBox="1"/>
          <p:nvPr/>
        </p:nvSpPr>
        <p:spPr>
          <a:xfrm>
            <a:off x="677333" y="858762"/>
            <a:ext cx="10825200" cy="4154942"/>
          </a:xfrm>
          <a:prstGeom prst="rect">
            <a:avLst/>
          </a:prstGeom>
          <a:noFill/>
          <a:ln>
            <a:noFill/>
          </a:ln>
        </p:spPr>
        <p:txBody>
          <a:bodyPr spcFirstLastPara="1" wrap="square" lIns="91425" tIns="45700" rIns="91425" bIns="45700" anchor="t" anchorCtr="0">
            <a:spAutoFit/>
          </a:bodyPr>
          <a:lstStyle/>
          <a:p>
            <a:pPr algn="just"/>
            <a:r>
              <a:rPr lang="en-US" sz="4400" baseline="30000" dirty="0"/>
              <a:t>As today’s lesson unfolds, Paul has been incarcerated for more than two years. Instead of fearfulness, Paul is bold and pleased to have a hearing before King Agrippa. The audience includes King Agrippa and his sister, Bernice. Festus, the governor of Judea, some high-ranking military officers, and prominent men from the city of Rome are also present. Paul is slowly making his way through the ranks of Roman authorities because, as a Roman citizen, he has taken advantage of his right to appeal his case to the emperor, Caesar Augustus.</a:t>
            </a:r>
            <a:r>
              <a:rPr lang="en-US" sz="4400" baseline="30000" dirty="0"/>
              <a:t> </a:t>
            </a:r>
            <a:endParaRPr lang="en-US" sz="4400" baseline="30000" dirty="0"/>
          </a:p>
        </p:txBody>
      </p:sp>
    </p:spTree>
  </p:cSld>
  <p:clrMapOvr>
    <a:masterClrMapping/>
  </p:clrMapOvr>
  <p:transition xmlns:p14="http://schemas.microsoft.com/office/powerpoint/2010/main" spd="slow">
    <p:fade/>
  </p:transition>
</p:sld>
</file>

<file path=ppt/theme/theme1.xml><?xml version="1.0" encoding="utf-8"?>
<a:theme xmlns:a="http://schemas.openxmlformats.org/drawingml/2006/main" name="Office Theme">
  <a:themeElements>
    <a:clrScheme name="Custom 2">
      <a:dk1>
        <a:srgbClr val="FFFFFF"/>
      </a:dk1>
      <a:lt1>
        <a:srgbClr val="FFFFFF"/>
      </a:lt1>
      <a:dk2>
        <a:srgbClr val="222328"/>
      </a:dk2>
      <a:lt2>
        <a:srgbClr val="D1EAF7"/>
      </a:lt2>
      <a:accent1>
        <a:srgbClr val="E03440"/>
      </a:accent1>
      <a:accent2>
        <a:srgbClr val="00C077"/>
      </a:accent2>
      <a:accent3>
        <a:srgbClr val="08DA76"/>
      </a:accent3>
      <a:accent4>
        <a:srgbClr val="11B797"/>
      </a:accent4>
      <a:accent5>
        <a:srgbClr val="1A7C77"/>
      </a:accent5>
      <a:accent6>
        <a:srgbClr val="09996C"/>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71898</TotalTime>
  <Words>674</Words>
  <Application>Microsoft Macintosh PowerPoint</Application>
  <PresentationFormat>Custom</PresentationFormat>
  <Paragraphs>34</Paragraphs>
  <Slides>22</Slides>
  <Notes>18</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rrgraph3</dc:creator>
  <cp:lastModifiedBy>iMac 4</cp:lastModifiedBy>
  <cp:revision>83</cp:revision>
  <dcterms:created xsi:type="dcterms:W3CDTF">2018-05-04T03:01:22Z</dcterms:created>
  <dcterms:modified xsi:type="dcterms:W3CDTF">2024-05-31T16:35:46Z</dcterms:modified>
</cp:coreProperties>
</file>