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87" r:id="rId16"/>
    <p:sldId id="288" r:id="rId17"/>
    <p:sldId id="289" r:id="rId18"/>
    <p:sldId id="290"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2" d="100"/>
          <a:sy n="82" d="100"/>
        </p:scale>
        <p:origin x="-112" y="-16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1" y="-54896"/>
            <a:ext cx="12321683"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6</a:t>
            </a:r>
            <a:r>
              <a:rPr lang="en-US" sz="2800" b="1" i="0" u="none" strike="noStrike" cap="none" baseline="30000">
                <a:solidFill>
                  <a:schemeClr val="dk1"/>
                </a:solidFill>
                <a:latin typeface="Arial"/>
                <a:ea typeface="Arial"/>
                <a:cs typeface="Arial"/>
                <a:sym typeface="Arial"/>
              </a:rPr>
              <a:t>:  </a:t>
            </a:r>
            <a:r>
              <a:rPr lang="en-US" sz="2800" b="1" baseline="30000" smtClean="0">
                <a:solidFill>
                  <a:schemeClr val="dk1"/>
                </a:solidFill>
              </a:rPr>
              <a:t>JULY 7</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The Negro spiritual is an example of lament. Born out of the cruel and brutal experience of chattel slavery in the USA, this type of communal music expressed the pain and sorrow experienced by a people robbed of freedom and dignity while at the same time telling of hope and faith in a loving and compassionate God who is faithful to come and see about them and make certain that trouble won’t last always.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252172"/>
          </a:xfrm>
          <a:prstGeom prst="rect">
            <a:avLst/>
          </a:prstGeom>
          <a:noFill/>
        </p:spPr>
        <p:txBody>
          <a:bodyPr wrap="square" rtlCol="0">
            <a:spAutoFit/>
          </a:bodyPr>
          <a:lstStyle/>
          <a:p>
            <a:pPr algn="just"/>
            <a:r>
              <a:rPr lang="en-US" sz="4400" baseline="30000" dirty="0"/>
              <a:t>Today’s study of Lamentations and our discussion of Negro spirituals remind us of the power and importance of lament to the Christian privately and in the communal space of worship. A lament is an ancient Christian practice that was even modeled by Jesus Christ, himself.  Its purpose is to help the believer find or reconstruct meaning when suffering leaves us disoriented.</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800766"/>
          </a:xfrm>
          <a:prstGeom prst="rect">
            <a:avLst/>
          </a:prstGeom>
          <a:noFill/>
        </p:spPr>
        <p:txBody>
          <a:bodyPr wrap="square" rtlCol="0">
            <a:spAutoFit/>
          </a:bodyPr>
          <a:lstStyle/>
          <a:p>
            <a:pPr algn="just"/>
            <a:r>
              <a:rPr lang="en-US" sz="4400" baseline="30000" dirty="0"/>
              <a:t>Lamentations displays the pain and sorrow of a people whose center of worship and symbol of their special relationship with God is destroyed. It also shows how hope does not completely give way to despair because of the power to remember God’s character and actions of mercy and love.</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6;p27" descr="LFS PP Slide Questions.jpg"/>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3649382790"/>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995104"/>
          </a:xfrm>
          <a:prstGeom prst="rect">
            <a:avLst/>
          </a:prstGeom>
          <a:noFill/>
          <a:ln>
            <a:noFill/>
          </a:ln>
        </p:spPr>
        <p:txBody>
          <a:bodyPr spcFirstLastPara="1" wrap="square" lIns="91425" tIns="45700" rIns="91425" bIns="45700" anchor="t" anchorCtr="0">
            <a:spAutoFit/>
          </a:bodyPr>
          <a:lstStyle/>
          <a:p>
            <a:pPr marL="465138" indent="-465138" fontAlgn="ctr"/>
            <a:r>
              <a:rPr lang="en-US" sz="4400" baseline="30000" dirty="0"/>
              <a:t>1.	Think about Judah’s history; why was the temple so important? What questions might arise with its destruction?</a:t>
            </a:r>
          </a:p>
        </p:txBody>
      </p:sp>
    </p:spTree>
    <p:extLst>
      <p:ext uri="{BB962C8B-B14F-4D97-AF65-F5344CB8AC3E}">
        <p14:creationId xmlns:p14="http://schemas.microsoft.com/office/powerpoint/2010/main" val="1772016108"/>
      </p:ext>
    </p:extLst>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1446509"/>
          </a:xfrm>
          <a:prstGeom prst="rect">
            <a:avLst/>
          </a:prstGeom>
          <a:noFill/>
          <a:ln>
            <a:noFill/>
          </a:ln>
        </p:spPr>
        <p:txBody>
          <a:bodyPr spcFirstLastPara="1" wrap="square" lIns="91425" tIns="45700" rIns="91425" bIns="45700" anchor="t" anchorCtr="0">
            <a:spAutoFit/>
          </a:bodyPr>
          <a:lstStyle/>
          <a:p>
            <a:pPr marL="465138" indent="-465138"/>
            <a:r>
              <a:rPr lang="en-US" sz="4400" baseline="30000" dirty="0"/>
              <a:t>2.	When was a time that you felt a loss that left you disoriented and near despair? What brought you through? What gave you hope?</a:t>
            </a:r>
            <a:r>
              <a:rPr lang="en-US" sz="4400" baseline="30000" dirty="0"/>
              <a:t> </a:t>
            </a:r>
            <a:endParaRPr lang="en-US" sz="4400" baseline="30000" dirty="0"/>
          </a:p>
        </p:txBody>
      </p:sp>
    </p:spTree>
    <p:extLst>
      <p:ext uri="{BB962C8B-B14F-4D97-AF65-F5344CB8AC3E}">
        <p14:creationId xmlns:p14="http://schemas.microsoft.com/office/powerpoint/2010/main" val="3850133611"/>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1446509"/>
          </a:xfrm>
          <a:prstGeom prst="rect">
            <a:avLst/>
          </a:prstGeom>
          <a:noFill/>
          <a:ln>
            <a:noFill/>
          </a:ln>
        </p:spPr>
        <p:txBody>
          <a:bodyPr spcFirstLastPara="1" wrap="square" lIns="91425" tIns="45700" rIns="91425" bIns="45700" anchor="t" anchorCtr="0">
            <a:spAutoFit/>
          </a:bodyPr>
          <a:lstStyle/>
          <a:p>
            <a:pPr marL="465138" indent="-465138"/>
            <a:r>
              <a:rPr lang="en-US" sz="4400" baseline="30000" dirty="0"/>
              <a:t>3. What does your lament look and sound like? What are some of the words or phrases that are a part of it? What signs of hope are present?</a:t>
            </a:r>
            <a:r>
              <a:rPr lang="en-US" sz="4400" baseline="30000" dirty="0"/>
              <a:t> </a:t>
            </a:r>
            <a:endParaRPr lang="en-US" sz="4400" baseline="30000" dirty="0"/>
          </a:p>
        </p:txBody>
      </p:sp>
    </p:spTree>
    <p:extLst>
      <p:ext uri="{BB962C8B-B14F-4D97-AF65-F5344CB8AC3E}">
        <p14:creationId xmlns:p14="http://schemas.microsoft.com/office/powerpoint/2010/main" val="2181106211"/>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05315" y="857708"/>
            <a:ext cx="10531038" cy="3837933"/>
          </a:xfrm>
          <a:prstGeom prst="rect">
            <a:avLst/>
          </a:prstGeom>
          <a:noFill/>
          <a:ln>
            <a:noFill/>
          </a:ln>
        </p:spPr>
        <p:txBody>
          <a:bodyPr spcFirstLastPara="1" wrap="square" lIns="91425" tIns="45700" rIns="91425" bIns="45700" anchor="t" anchorCtr="0">
            <a:spAutoFit/>
          </a:bodyPr>
          <a:lstStyle/>
          <a:p>
            <a:pPr algn="ctr">
              <a:lnSpc>
                <a:spcPct val="70000"/>
              </a:lnSpc>
            </a:pPr>
            <a:r>
              <a:rPr lang="en-US" sz="6600" b="1" cap="all" dirty="0" smtClean="0"/>
              <a:t>C</a:t>
            </a:r>
            <a:r>
              <a:rPr lang="en-US" sz="6600" b="1" dirty="0" smtClean="0"/>
              <a:t>easeless</a:t>
            </a:r>
            <a:r>
              <a:rPr lang="en-US" sz="6600" b="1" cap="all" dirty="0" smtClean="0"/>
              <a:t> L</a:t>
            </a:r>
            <a:r>
              <a:rPr lang="en-US" sz="6600" b="1" dirty="0" smtClean="0"/>
              <a:t>ove</a:t>
            </a:r>
            <a:r>
              <a:rPr lang="en-US" sz="6600" dirty="0" smtClean="0"/>
              <a:t> </a:t>
            </a:r>
          </a:p>
          <a:p>
            <a:pPr algn="ctr">
              <a:lnSpc>
                <a:spcPct val="70000"/>
              </a:lnSpc>
            </a:pPr>
            <a:endParaRPr lang="en-US" sz="2400" b="1" baseline="30000" dirty="0">
              <a:solidFill>
                <a:schemeClr val="dk2"/>
              </a:solidFill>
              <a:latin typeface="+mj-lt"/>
              <a:ea typeface="Quattrocento Sans"/>
              <a:cs typeface="Quattrocento Sans"/>
              <a:sym typeface="Quattrocento Sans"/>
            </a:endParaRPr>
          </a:p>
          <a:p>
            <a:pPr>
              <a:lnSpc>
                <a:spcPct val="70000"/>
              </a:lnSpc>
            </a:pPr>
            <a:r>
              <a:rPr lang="en-US" sz="4400" b="1" dirty="0">
                <a:solidFill>
                  <a:schemeClr val="dk2"/>
                </a:solidFill>
                <a:latin typeface="+mj-lt"/>
                <a:ea typeface="Quattrocento Sans"/>
                <a:cs typeface="Quattrocento Sans"/>
                <a:sym typeface="Quattrocento Sans"/>
              </a:rPr>
              <a:t>Focus Scripture: </a:t>
            </a:r>
            <a:r>
              <a:rPr lang="en-US" sz="4400" dirty="0"/>
              <a:t> </a:t>
            </a:r>
            <a:r>
              <a:rPr lang="en-US" sz="4400" dirty="0"/>
              <a:t>Lamentations 3:16-24 </a:t>
            </a:r>
            <a:endParaRPr lang="en-US" sz="4400" dirty="0" smtClean="0"/>
          </a:p>
          <a:p>
            <a:pPr>
              <a:lnSpc>
                <a:spcPct val="70000"/>
              </a:lnSpc>
            </a:pPr>
            <a:endParaRPr lang="fi-FI" sz="1600" dirty="0">
              <a:latin typeface="+mj-lt"/>
            </a:endParaRPr>
          </a:p>
          <a:p>
            <a:pPr algn="ctr"/>
            <a:r>
              <a:rPr lang="fi-FI" sz="3600" b="1" dirty="0">
                <a:latin typeface="+mj-lt"/>
              </a:rPr>
              <a:t>Key </a:t>
            </a:r>
            <a:r>
              <a:rPr lang="fi-FI" sz="3600" b="1" dirty="0" err="1">
                <a:latin typeface="+mj-lt"/>
              </a:rPr>
              <a:t>Verse</a:t>
            </a:r>
            <a:r>
              <a:rPr lang="fi-FI" sz="3600" b="1" dirty="0">
                <a:latin typeface="+mj-lt"/>
              </a:rPr>
              <a:t>:</a:t>
            </a:r>
            <a:r>
              <a:rPr lang="en-US" sz="3600" i="1" dirty="0"/>
              <a:t> </a:t>
            </a:r>
            <a:r>
              <a:rPr lang="en-US" sz="3600" dirty="0"/>
              <a:t>This I call to mind, and therefore I have hope: The steadfast love of the Lord never ceases, his mercies never come to an end. Lamentations 3:21-22</a:t>
            </a:r>
            <a:r>
              <a:rPr lang="en-US" sz="3600" dirty="0"/>
              <a:t> </a:t>
            </a:r>
            <a:r>
              <a:rPr lang="en-US" sz="3600" dirty="0" smtClean="0"/>
              <a:t>  </a:t>
            </a:r>
            <a:r>
              <a:rPr lang="en-US" sz="3600" i="1" dirty="0" smtClean="0"/>
              <a:t>(NRSV UE)</a:t>
            </a:r>
            <a:endParaRPr lang="en-US" sz="36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800726"/>
          </a:xfrm>
          <a:prstGeom prst="rect">
            <a:avLst/>
          </a:prstGeom>
          <a:noFill/>
          <a:ln>
            <a:noFill/>
          </a:ln>
        </p:spPr>
        <p:txBody>
          <a:bodyPr spcFirstLastPara="1" wrap="square" lIns="91425" tIns="45700" rIns="91425" bIns="45700" anchor="t" anchorCtr="0">
            <a:spAutoFit/>
          </a:bodyPr>
          <a:lstStyle/>
          <a:p>
            <a:pPr algn="just" fontAlgn="ctr"/>
            <a:r>
              <a:rPr lang="en-US" sz="4400" b="1" baseline="30000" dirty="0"/>
              <a:t>Closing Song: </a:t>
            </a:r>
            <a:r>
              <a:rPr lang="en-US" sz="4400" baseline="30000" dirty="0"/>
              <a:t>“Great Is Thy Faithfulness” (</a:t>
            </a:r>
            <a:r>
              <a:rPr lang="en-US" sz="4400" i="1" baseline="30000" dirty="0"/>
              <a:t>AME Hymnal</a:t>
            </a:r>
            <a:r>
              <a:rPr lang="en-US" sz="4400" baseline="30000" dirty="0"/>
              <a:t> #84)</a:t>
            </a:r>
          </a:p>
          <a:p>
            <a:pPr algn="just"/>
            <a:r>
              <a:rPr lang="en-US" sz="4400" b="1" baseline="30000" dirty="0"/>
              <a:t>Closing Prayer: </a:t>
            </a:r>
            <a:r>
              <a:rPr lang="en-US" sz="4400" baseline="30000" dirty="0"/>
              <a:t>Gracious God, thank you for hearing our lament as we move through the pain and sorrow of life. We think of your love and mercy and the faithfulness which you always show and our hope is renewed and joy restored. We pray this in the name of Jesus, the center of our joy.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632983"/>
            <a:ext cx="10220400" cy="2677615"/>
          </a:xfrm>
          <a:prstGeom prst="rect">
            <a:avLst/>
          </a:prstGeom>
          <a:noFill/>
          <a:ln>
            <a:noFill/>
          </a:ln>
        </p:spPr>
        <p:txBody>
          <a:bodyPr spcFirstLastPara="1" wrap="square" lIns="91425" tIns="45700" rIns="91425" bIns="45700" anchor="t" anchorCtr="0">
            <a:spAutoFit/>
          </a:bodyPr>
          <a:lstStyle/>
          <a:p>
            <a:pPr marL="465138" indent="-465138" fontAlgn="ctr"/>
            <a:r>
              <a:rPr lang="en-US" sz="2800" baseline="30000" dirty="0" smtClean="0"/>
              <a:t>16	He </a:t>
            </a:r>
            <a:r>
              <a:rPr lang="en-US" sz="2800" baseline="30000" dirty="0"/>
              <a:t>has made my teeth grind on gravel; he has made me cower in ashes;</a:t>
            </a:r>
          </a:p>
          <a:p>
            <a:pPr marL="465138" indent="-465138" fontAlgn="ctr"/>
            <a:r>
              <a:rPr lang="en-US" sz="2800" baseline="30000" dirty="0" smtClean="0"/>
              <a:t>17	my </a:t>
            </a:r>
            <a:r>
              <a:rPr lang="en-US" sz="2800" baseline="30000" dirty="0"/>
              <a:t>soul is bereft of peace; I have forgotten what happiness is;</a:t>
            </a:r>
          </a:p>
          <a:p>
            <a:pPr marL="465138" indent="-465138" fontAlgn="ctr"/>
            <a:r>
              <a:rPr lang="en-US" sz="2800" baseline="30000" dirty="0" smtClean="0"/>
              <a:t>18</a:t>
            </a:r>
            <a:r>
              <a:rPr lang="en-US" sz="2800" baseline="30000" dirty="0"/>
              <a:t>	so I say, “Gone is my glory and all that I had hoped for from the Lord.”</a:t>
            </a:r>
          </a:p>
          <a:p>
            <a:pPr marL="465138" indent="-465138" fontAlgn="ctr"/>
            <a:r>
              <a:rPr lang="en-US" sz="2800" baseline="30000" dirty="0" smtClean="0"/>
              <a:t>19	The </a:t>
            </a:r>
            <a:r>
              <a:rPr lang="en-US" sz="2800" baseline="30000" dirty="0"/>
              <a:t>thought of my affliction and my homelessness is wormwood and gall!</a:t>
            </a:r>
          </a:p>
          <a:p>
            <a:pPr marL="465138" indent="-465138" fontAlgn="ctr"/>
            <a:r>
              <a:rPr lang="en-US" sz="2800" baseline="30000" dirty="0" smtClean="0"/>
              <a:t>20	My </a:t>
            </a:r>
            <a:r>
              <a:rPr lang="en-US" sz="2800" baseline="30000" dirty="0"/>
              <a:t>soul continually thinks of it and is bowed down within me.</a:t>
            </a:r>
          </a:p>
          <a:p>
            <a:pPr marL="465138" indent="-465138" fontAlgn="ctr"/>
            <a:r>
              <a:rPr lang="en-US" sz="2800" baseline="30000" dirty="0" smtClean="0"/>
              <a:t>21	But </a:t>
            </a:r>
            <a:r>
              <a:rPr lang="en-US" sz="2800" baseline="30000" dirty="0"/>
              <a:t>this I call to mind, and therefore I have hope:</a:t>
            </a:r>
          </a:p>
          <a:p>
            <a:pPr marL="465138" indent="-465138" fontAlgn="ctr"/>
            <a:r>
              <a:rPr lang="en-US" sz="2800" baseline="30000" dirty="0" smtClean="0"/>
              <a:t>22	The </a:t>
            </a:r>
            <a:r>
              <a:rPr lang="en-US" sz="2800" baseline="30000" dirty="0"/>
              <a:t>steadfast love of the Lord never ceases, his mercies never come to an end;</a:t>
            </a:r>
          </a:p>
          <a:p>
            <a:pPr marL="465138" indent="-465138" fontAlgn="ctr"/>
            <a:r>
              <a:rPr lang="en-US" sz="2800" baseline="30000" dirty="0" smtClean="0"/>
              <a:t>23	they </a:t>
            </a:r>
            <a:r>
              <a:rPr lang="en-US" sz="2800" baseline="30000" dirty="0"/>
              <a:t>are new every morning; great is your faithfulness.</a:t>
            </a:r>
          </a:p>
          <a:p>
            <a:pPr marL="465138" indent="-465138"/>
            <a:r>
              <a:rPr lang="en-US" sz="2800" baseline="30000" dirty="0" smtClean="0"/>
              <a:t>24</a:t>
            </a:r>
            <a:r>
              <a:rPr lang="en-US" sz="2800" baseline="30000" dirty="0"/>
              <a:t>	“The Lord is my portion,” says my soul, “therefore I will hope in him.”</a:t>
            </a:r>
            <a:r>
              <a:rPr lang="en-US" sz="2800" baseline="30000" dirty="0"/>
              <a:t> </a:t>
            </a:r>
            <a:endParaRPr lang="en-US" sz="2800" baseline="30000" dirty="0"/>
          </a:p>
        </p:txBody>
      </p:sp>
      <p:sp>
        <p:nvSpPr>
          <p:cNvPr id="61" name="Google Shape;61;p3"/>
          <p:cNvSpPr txBox="1"/>
          <p:nvPr/>
        </p:nvSpPr>
        <p:spPr>
          <a:xfrm>
            <a:off x="654906" y="841117"/>
            <a:ext cx="10873479" cy="584735"/>
          </a:xfrm>
          <a:prstGeom prst="rect">
            <a:avLst/>
          </a:prstGeom>
          <a:noFill/>
          <a:ln>
            <a:noFill/>
          </a:ln>
        </p:spPr>
        <p:txBody>
          <a:bodyPr spcFirstLastPara="1" wrap="square" lIns="91425" tIns="45700" rIns="91425" bIns="45700" anchor="t" anchorCtr="0">
            <a:spAutoFit/>
          </a:bodyPr>
          <a:lstStyle/>
          <a:p>
            <a:pPr algn="ctr"/>
            <a:r>
              <a:rPr lang="en-US" sz="3200" b="1" cap="all" dirty="0"/>
              <a:t>Lamentations 3:16-24 </a:t>
            </a:r>
            <a:r>
              <a:rPr lang="fi-FI" sz="3200" b="1" dirty="0" smtClean="0"/>
              <a:t> </a:t>
            </a:r>
            <a:r>
              <a:rPr lang="en-US" sz="3000" b="1" dirty="0" smtClean="0"/>
              <a:t>(NRSV UE)</a:t>
            </a:r>
            <a:endParaRPr lang="en-US" sz="30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30264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fontAlgn="ctr">
              <a:buFont typeface="Arial"/>
              <a:buChar char="•"/>
            </a:pPr>
            <a:r>
              <a:rPr lang="en-US" sz="4400" b="1" baseline="30000" dirty="0"/>
              <a:t>Lament </a:t>
            </a:r>
            <a:r>
              <a:rPr lang="en-US" sz="4400" baseline="30000" dirty="0"/>
              <a:t>– A passionate expression of grief or sorrow.</a:t>
            </a:r>
          </a:p>
          <a:p>
            <a:pPr marL="571500" indent="-571500" algn="just" fontAlgn="ctr">
              <a:buFont typeface="Arial"/>
              <a:buChar char="•"/>
            </a:pPr>
            <a:r>
              <a:rPr lang="en-US" sz="4400" b="1" baseline="30000" dirty="0"/>
              <a:t>Shalom</a:t>
            </a:r>
            <a:r>
              <a:rPr lang="en-US" sz="4400" baseline="30000" dirty="0"/>
              <a:t> </a:t>
            </a:r>
            <a:r>
              <a:rPr lang="en-US" sz="4400" b="1" baseline="30000" dirty="0"/>
              <a:t>(shah-</a:t>
            </a:r>
            <a:r>
              <a:rPr lang="en-US" sz="4400" b="1" baseline="30000" dirty="0" err="1"/>
              <a:t>lome</a:t>
            </a:r>
            <a:r>
              <a:rPr lang="en-US" sz="4400" b="1" baseline="30000" dirty="0"/>
              <a:t>) (Hebrew)</a:t>
            </a:r>
            <a:r>
              <a:rPr lang="en-US" sz="4400" baseline="30000" dirty="0"/>
              <a:t> – Peace.</a:t>
            </a:r>
          </a:p>
          <a:p>
            <a:pPr marL="571500" indent="-571500" fontAlgn="ctr">
              <a:buFont typeface="Arial"/>
              <a:buChar char="•"/>
            </a:pPr>
            <a:r>
              <a:rPr lang="en-US" sz="4400" b="1" baseline="30000" dirty="0"/>
              <a:t>Nebuchadnezzar (Neb-</a:t>
            </a:r>
            <a:r>
              <a:rPr lang="en-US" sz="4400" b="1" baseline="30000" dirty="0" err="1"/>
              <a:t>yuh</a:t>
            </a:r>
            <a:r>
              <a:rPr lang="en-US" sz="4400" b="1" baseline="30000" dirty="0"/>
              <a:t>-</a:t>
            </a:r>
            <a:r>
              <a:rPr lang="en-US" sz="4400" b="1" baseline="30000" dirty="0" err="1"/>
              <a:t>kud-nez-er</a:t>
            </a:r>
            <a:r>
              <a:rPr lang="en-US" sz="4400" b="1" baseline="30000" dirty="0"/>
              <a:t>)</a:t>
            </a:r>
            <a:r>
              <a:rPr lang="en-US" sz="4400" baseline="30000" dirty="0"/>
              <a:t> – Warrior king of the Neo-Babylonian empire.</a:t>
            </a:r>
          </a:p>
          <a:p>
            <a:pPr marL="571500" indent="-571500">
              <a:buFont typeface="Arial"/>
              <a:buChar char="•"/>
            </a:pPr>
            <a:endParaRPr lang="en-US" sz="4400" baseline="30000" dirty="0"/>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800726"/>
          </a:xfrm>
          <a:prstGeom prst="rect">
            <a:avLst/>
          </a:prstGeom>
          <a:noFill/>
          <a:ln>
            <a:noFill/>
          </a:ln>
        </p:spPr>
        <p:txBody>
          <a:bodyPr spcFirstLastPara="1" wrap="square" lIns="91425" tIns="45700" rIns="91425" bIns="45700" anchor="t" anchorCtr="0">
            <a:spAutoFit/>
          </a:bodyPr>
          <a:lstStyle/>
          <a:p>
            <a:pPr fontAlgn="ctr"/>
            <a:r>
              <a:rPr lang="en-US" sz="4400" baseline="30000" dirty="0"/>
              <a:t>In our study at the beginning of Unit II, we turn our attention to the prayers of ancient Israel as a model for offering to God our praise and petitions. These Hebrew prayers are also expressions of Christian hope. The first lesson of the unit is from a song of lament in Lamentations 3, while the remaining lessons of the unit are drawn from the Psalms. </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154942"/>
          </a:xfrm>
          <a:prstGeom prst="rect">
            <a:avLst/>
          </a:prstGeom>
          <a:noFill/>
          <a:ln>
            <a:noFill/>
          </a:ln>
        </p:spPr>
        <p:txBody>
          <a:bodyPr spcFirstLastPara="1" wrap="square" lIns="91425" tIns="45700" rIns="91425" bIns="45700" anchor="t" anchorCtr="0">
            <a:spAutoFit/>
          </a:bodyPr>
          <a:lstStyle/>
          <a:p>
            <a:pPr algn="just"/>
            <a:r>
              <a:rPr lang="en-US" sz="4400" baseline="30000" dirty="0"/>
              <a:t>The book of Lamentations describes the fall of Jerusalem in 587-586 B.C. and is traditionally associated with the prophet Jeremiah, who was a witness to the fall (see 2 Chronicles 35:25).  The destruction of Jerusalem, and particularly of the temple, was crushing to the Jewish people, for much of their theology was founded on the belief that God had given them this land, that God’s glory dwelt in the temple, and that God would protect them from their enemies. We can look at today’s lesson passage in two parts or moves.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72047</TotalTime>
  <Words>568</Words>
  <Application>Microsoft Macintosh PowerPoint</Application>
  <PresentationFormat>Custom</PresentationFormat>
  <Paragraphs>33</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82</cp:revision>
  <dcterms:created xsi:type="dcterms:W3CDTF">2018-05-04T03:01:22Z</dcterms:created>
  <dcterms:modified xsi:type="dcterms:W3CDTF">2024-05-31T16:22:31Z</dcterms:modified>
</cp:coreProperties>
</file>