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9" r:id="rId19"/>
    <p:sldId id="284" r:id="rId20"/>
    <p:sldId id="278"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56"/>
    <p:restoredTop sz="94676"/>
  </p:normalViewPr>
  <p:slideViewPr>
    <p:cSldViewPr snapToGrid="0">
      <p:cViewPr varScale="1">
        <p:scale>
          <a:sx n="82" d="100"/>
          <a:sy n="82" d="100"/>
        </p:scale>
        <p:origin x="-112" y="-14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4" y="-55368"/>
            <a:ext cx="12321683" cy="6967791"/>
          </a:xfrm>
          <a:prstGeom prst="rect">
            <a:avLst/>
          </a:prstGeom>
          <a:noFill/>
          <a:ln>
            <a:noFill/>
          </a:ln>
        </p:spPr>
      </p:pic>
      <p:sp>
        <p:nvSpPr>
          <p:cNvPr id="49" name="Google Shape;49;p1"/>
          <p:cNvSpPr txBox="1"/>
          <p:nvPr/>
        </p:nvSpPr>
        <p:spPr>
          <a:xfrm>
            <a:off x="342317"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11</a:t>
            </a:r>
            <a:r>
              <a:rPr lang="en-US" sz="2800" b="1" i="0" u="none" strike="noStrike" cap="none" baseline="30000" dirty="0">
                <a:solidFill>
                  <a:schemeClr val="dk1"/>
                </a:solidFill>
                <a:latin typeface="Arial"/>
                <a:ea typeface="Arial"/>
                <a:cs typeface="Arial"/>
                <a:sym typeface="Arial"/>
              </a:rPr>
              <a:t>:  </a:t>
            </a:r>
            <a:r>
              <a:rPr lang="en-US" sz="2800" b="1" baseline="30000" dirty="0" smtClean="0">
                <a:solidFill>
                  <a:schemeClr val="dk1"/>
                </a:solidFill>
              </a:rPr>
              <a:t>AUGUST 11</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It is fascinating how folks can recognize and identify our affiliations. Often this is because of our uniform. In parts of Africa, one’s church affiliation is made obvious by the uniform that they wear. This is particularly true for the church women. In some places, the actual cloth of the outfit is printed with the church’s name and logo. In other cases, the colors and styles are the identifiable marks. One can be heard saying, “Tell me the colors and I’ll tell you the church!”</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252172"/>
          </a:xfrm>
          <a:prstGeom prst="rect">
            <a:avLst/>
          </a:prstGeom>
          <a:noFill/>
        </p:spPr>
        <p:txBody>
          <a:bodyPr wrap="square" rtlCol="0">
            <a:spAutoFit/>
          </a:bodyPr>
          <a:lstStyle/>
          <a:p>
            <a:pPr algn="just"/>
            <a:r>
              <a:rPr lang="en-US" sz="4400" baseline="30000" dirty="0"/>
              <a:t>There is a lot of talk about AI, artificial intelligence. Many of us use it every day without really noticing it or thinking about it. One such example of AI is facial recognition technology. How does Facebook know to tag you in the photo? How do you unlock your phone or other devices by simply looking at it? This technology makes some things easier and seamless and maybe even secure.</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1897955"/>
          </a:xfrm>
          <a:prstGeom prst="rect">
            <a:avLst/>
          </a:prstGeom>
          <a:noFill/>
        </p:spPr>
        <p:txBody>
          <a:bodyPr wrap="square" rtlCol="0">
            <a:spAutoFit/>
          </a:bodyPr>
          <a:lstStyle/>
          <a:p>
            <a:pPr algn="just"/>
            <a:r>
              <a:rPr lang="en-US" sz="4400" baseline="30000" dirty="0"/>
              <a:t>Our lessons can be summed up with seven two-word statements: Truth matters. Relationship matters. Family matters. Revelation matters. Identity matters. Actions matter. Love matters.</a:t>
            </a:r>
            <a:r>
              <a:rPr lang="en-US" sz="4400" baseline="30000" dirty="0"/>
              <a:t> </a:t>
            </a:r>
            <a:endParaRPr lang="en-US" sz="4400" baseline="30000" dirty="0"/>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65138" indent="-465138" algn="just"/>
            <a:r>
              <a:rPr lang="en-US" sz="4400" baseline="30000" dirty="0"/>
              <a:t>1.	Given 1 John 3:1, what implications would John have us draw about God? About our self-image?</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 xmlns:a16="http://schemas.microsoft.com/office/drawing/2014/main" id="{C8F49E4F-CA7F-104B-BF21-1695F5E037D5}"/>
              </a:ext>
            </a:extLst>
          </p:cNvPr>
          <p:cNvSpPr txBox="1"/>
          <p:nvPr/>
        </p:nvSpPr>
        <p:spPr>
          <a:xfrm>
            <a:off x="798286" y="1692237"/>
            <a:ext cx="10559143" cy="995104"/>
          </a:xfrm>
          <a:prstGeom prst="rect">
            <a:avLst/>
          </a:prstGeom>
          <a:noFill/>
          <a:ln>
            <a:noFill/>
          </a:ln>
        </p:spPr>
        <p:txBody>
          <a:bodyPr spcFirstLastPara="1" wrap="square" lIns="91425" tIns="45700" rIns="91425" bIns="45700" anchor="t" anchorCtr="0">
            <a:spAutoFit/>
          </a:bodyPr>
          <a:lstStyle/>
          <a:p>
            <a:pPr marL="465138" indent="-465138" algn="just" fontAlgn="ctr"/>
            <a:r>
              <a:rPr lang="en-US" sz="4400" baseline="30000" dirty="0"/>
              <a:t>2.	Have you ever had someone who you did not know identify you as a Christian? What helped them identify you as such?</a:t>
            </a:r>
          </a:p>
        </p:txBody>
      </p:sp>
    </p:spTree>
    <p:extLst>
      <p:ext uri="{BB962C8B-B14F-4D97-AF65-F5344CB8AC3E}">
        <p14:creationId xmlns:p14="http://schemas.microsoft.com/office/powerpoint/2010/main" val="846965347"/>
      </p:ext>
    </p:extLst>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D82CBAD-0420-8149-97AD-CB1A872FD168}"/>
              </a:ext>
            </a:extLst>
          </p:cNvPr>
          <p:cNvSpPr/>
          <p:nvPr/>
        </p:nvSpPr>
        <p:spPr>
          <a:xfrm>
            <a:off x="787078" y="949124"/>
            <a:ext cx="10637135" cy="995144"/>
          </a:xfrm>
          <a:prstGeom prst="rect">
            <a:avLst/>
          </a:prstGeom>
        </p:spPr>
        <p:txBody>
          <a:bodyPr wrap="square">
            <a:spAutoFit/>
          </a:bodyPr>
          <a:lstStyle/>
          <a:p>
            <a:pPr marL="465138" indent="-465138"/>
            <a:r>
              <a:rPr lang="en-US" sz="4400" baseline="30000" dirty="0"/>
              <a:t>3.	By what traits or actions that identify you as a Christian do you want to be remembered? </a:t>
            </a:r>
            <a:endParaRPr lang="en-US" sz="4400" baseline="30000" dirty="0"/>
          </a:p>
        </p:txBody>
      </p:sp>
    </p:spTree>
    <p:extLst>
      <p:ext uri="{BB962C8B-B14F-4D97-AF65-F5344CB8AC3E}">
        <p14:creationId xmlns:p14="http://schemas.microsoft.com/office/powerpoint/2010/main" val="4177595006"/>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669348"/>
            <a:ext cx="10825200" cy="3631723"/>
          </a:xfrm>
          <a:prstGeom prst="rect">
            <a:avLst/>
          </a:prstGeom>
          <a:noFill/>
          <a:ln>
            <a:noFill/>
          </a:ln>
        </p:spPr>
        <p:txBody>
          <a:bodyPr spcFirstLastPara="1" wrap="square" lIns="91425" tIns="45700" rIns="91425" bIns="45700" anchor="t" anchorCtr="0">
            <a:spAutoFit/>
          </a:bodyPr>
          <a:lstStyle/>
          <a:p>
            <a:pPr algn="ctr"/>
            <a:r>
              <a:rPr lang="en-US" sz="5400" b="1" cap="all" dirty="0"/>
              <a:t>Christ’s Love as the Rule</a:t>
            </a:r>
            <a:r>
              <a:rPr lang="en-US" sz="5400" dirty="0"/>
              <a:t> </a:t>
            </a:r>
            <a:endParaRPr lang="en-US" sz="1800" b="1" baseline="30000" dirty="0">
              <a:solidFill>
                <a:schemeClr val="dk2"/>
              </a:solidFill>
              <a:latin typeface="+mj-lt"/>
              <a:ea typeface="Quattrocento Sans"/>
              <a:cs typeface="Quattrocento Sans"/>
              <a:sym typeface="Quattrocento Sans"/>
            </a:endParaRPr>
          </a:p>
          <a:p>
            <a:endParaRPr lang="en-US" sz="4400" b="1" spc="-150" baseline="30000" dirty="0" smtClean="0">
              <a:solidFill>
                <a:schemeClr val="dk2"/>
              </a:solidFill>
              <a:latin typeface="+mj-lt"/>
              <a:ea typeface="Quattrocento Sans"/>
              <a:cs typeface="Quattrocento Sans"/>
              <a:sym typeface="Quattrocento Sans"/>
            </a:endParaRPr>
          </a:p>
          <a:p>
            <a:r>
              <a:rPr lang="en-US" sz="4400" b="1" spc="-150" baseline="30000" dirty="0" smtClean="0">
                <a:solidFill>
                  <a:schemeClr val="dk2"/>
                </a:solidFill>
                <a:latin typeface="+mj-lt"/>
                <a:ea typeface="Quattrocento Sans"/>
                <a:cs typeface="Quattrocento Sans"/>
                <a:sym typeface="Quattrocento Sans"/>
              </a:rPr>
              <a:t>Focus </a:t>
            </a:r>
            <a:r>
              <a:rPr lang="en-US" sz="4400" b="1" spc="-150" baseline="30000" dirty="0">
                <a:solidFill>
                  <a:schemeClr val="dk2"/>
                </a:solidFill>
                <a:latin typeface="+mj-lt"/>
                <a:ea typeface="Quattrocento Sans"/>
                <a:cs typeface="Quattrocento Sans"/>
                <a:sym typeface="Quattrocento Sans"/>
              </a:rPr>
              <a:t>Scripture: </a:t>
            </a:r>
            <a:r>
              <a:rPr lang="en-US" sz="4400" baseline="30000" dirty="0"/>
              <a:t>1 John 3:1-10</a:t>
            </a:r>
            <a:r>
              <a:rPr lang="en-US" sz="4400" baseline="30000" dirty="0"/>
              <a:t> </a:t>
            </a:r>
            <a:endParaRPr lang="fi-FI" sz="1600" baseline="30000" dirty="0" smtClean="0">
              <a:latin typeface="+mj-lt"/>
            </a:endParaRPr>
          </a:p>
          <a:p>
            <a:pPr algn="ctr"/>
            <a:r>
              <a:rPr lang="fi-FI" sz="4000" b="1" baseline="30000" dirty="0" smtClean="0">
                <a:latin typeface="+mj-lt"/>
              </a:rPr>
              <a:t>Key </a:t>
            </a:r>
            <a:r>
              <a:rPr lang="fi-FI" sz="4000" b="1" baseline="30000" dirty="0" err="1">
                <a:latin typeface="+mj-lt"/>
              </a:rPr>
              <a:t>Verse</a:t>
            </a:r>
            <a:r>
              <a:rPr lang="fi-FI" sz="4000" b="1" baseline="30000" dirty="0">
                <a:latin typeface="+mj-lt"/>
              </a:rPr>
              <a:t>:</a:t>
            </a:r>
            <a:r>
              <a:rPr lang="en-US" sz="4000" i="1" baseline="30000" dirty="0"/>
              <a:t> </a:t>
            </a:r>
            <a:r>
              <a:rPr lang="en-US" sz="4400" baseline="30000" dirty="0"/>
              <a:t>See what love the Father has given us, that we should be called children of God, and that is what we are. The reason the world does not know us is that it did not know him. 1 John 3:1 </a:t>
            </a:r>
            <a:r>
              <a:rPr lang="en-US" sz="4400" i="1" baseline="30000" dirty="0" smtClean="0"/>
              <a:t>(</a:t>
            </a:r>
            <a:r>
              <a:rPr lang="en-US" sz="4400" i="1" baseline="30000" dirty="0" smtClean="0"/>
              <a:t>NRSV UE)</a:t>
            </a:r>
            <a:endParaRPr lang="en-US" sz="4400" baseline="30000" dirty="0"/>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869648"/>
            <a:ext cx="10515187" cy="2349320"/>
          </a:xfrm>
          <a:prstGeom prst="rect">
            <a:avLst/>
          </a:prstGeom>
          <a:noFill/>
          <a:ln>
            <a:noFill/>
          </a:ln>
        </p:spPr>
        <p:txBody>
          <a:bodyPr spcFirstLastPara="1" wrap="square" lIns="91425" tIns="45700" rIns="91425" bIns="45700" anchor="t" anchorCtr="0">
            <a:spAutoFit/>
          </a:bodyPr>
          <a:lstStyle/>
          <a:p>
            <a:pPr algn="ctr" fontAlgn="ctr"/>
            <a:r>
              <a:rPr lang="en-US" sz="4400" b="1" baseline="30000" dirty="0"/>
              <a:t>Closing Song:</a:t>
            </a:r>
            <a:r>
              <a:rPr lang="en-US" sz="4400" baseline="30000" dirty="0"/>
              <a:t> “We Are One in the Spirit”:  https://</a:t>
            </a:r>
            <a:r>
              <a:rPr lang="en-US" sz="4400" baseline="30000" dirty="0" err="1"/>
              <a:t>youtu.be</a:t>
            </a:r>
            <a:r>
              <a:rPr lang="en-US" sz="4400" baseline="30000" dirty="0"/>
              <a:t>/bL5bT_Ezeq8?si=qLjcJ_UVy34BjZZU </a:t>
            </a:r>
          </a:p>
          <a:p>
            <a:r>
              <a:rPr lang="en-US" sz="4400" b="1" baseline="30000" dirty="0"/>
              <a:t>Closing Prayer:</a:t>
            </a:r>
            <a:r>
              <a:rPr lang="en-US" sz="4400" baseline="30000" dirty="0"/>
              <a:t> Loving God, thank you for making us your children. We desire to look and act more like Christ. In his name, we pray. Amen.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98370"/>
            <a:ext cx="10220400" cy="4688421"/>
          </a:xfrm>
          <a:prstGeom prst="rect">
            <a:avLst/>
          </a:prstGeom>
          <a:noFill/>
          <a:ln>
            <a:noFill/>
          </a:ln>
        </p:spPr>
        <p:txBody>
          <a:bodyPr spcFirstLastPara="1" wrap="square" lIns="91425" tIns="45700" rIns="91425" bIns="45700" anchor="t" anchorCtr="0">
            <a:spAutoFit/>
          </a:bodyPr>
          <a:lstStyle/>
          <a:p>
            <a:pPr marL="465138" indent="-465138" algn="just" fontAlgn="ctr"/>
            <a:r>
              <a:rPr lang="en-US" sz="2800" baseline="30000" dirty="0" smtClean="0"/>
              <a:t>1	See </a:t>
            </a:r>
            <a:r>
              <a:rPr lang="en-US" sz="2800" baseline="30000" dirty="0"/>
              <a:t>what love the Father has given us, that we should be called children of God, and that is what we are. The reason the world does not know us is that it did not know him.</a:t>
            </a:r>
          </a:p>
          <a:p>
            <a:pPr marL="465138" indent="-465138" algn="just" fontAlgn="ctr"/>
            <a:r>
              <a:rPr lang="en-US" sz="2800" baseline="30000" dirty="0" smtClean="0"/>
              <a:t>2</a:t>
            </a:r>
            <a:r>
              <a:rPr lang="en-US" sz="2800" baseline="30000" dirty="0"/>
              <a:t>	Beloved, we are God’s children now; what we will be has not yet been revealed. What we do know is this: when he is revealed, we will be like him, for we will see him as he is.</a:t>
            </a:r>
          </a:p>
          <a:p>
            <a:pPr marL="465138" indent="-465138" algn="just" fontAlgn="ctr"/>
            <a:r>
              <a:rPr lang="en-US" sz="2800" baseline="30000" dirty="0" smtClean="0"/>
              <a:t>3</a:t>
            </a:r>
            <a:r>
              <a:rPr lang="en-US" sz="2800" baseline="30000" dirty="0"/>
              <a:t>	And all who have this hope in him purify themselves, just as he is pure.</a:t>
            </a:r>
          </a:p>
          <a:p>
            <a:pPr marL="465138" indent="-465138" algn="just" fontAlgn="ctr"/>
            <a:r>
              <a:rPr lang="en-US" sz="2800" baseline="30000" dirty="0" smtClean="0"/>
              <a:t>4</a:t>
            </a:r>
            <a:r>
              <a:rPr lang="en-US" sz="2800" baseline="30000" dirty="0"/>
              <a:t>	Everyone who commits sin is guilty of lawlessness; sin is lawlessness.</a:t>
            </a:r>
          </a:p>
          <a:p>
            <a:pPr marL="465138" indent="-465138" algn="just" fontAlgn="ctr"/>
            <a:r>
              <a:rPr lang="en-US" sz="2800" baseline="30000" dirty="0" smtClean="0"/>
              <a:t>5</a:t>
            </a:r>
            <a:r>
              <a:rPr lang="en-US" sz="2800" baseline="30000" dirty="0"/>
              <a:t>	You know that he was revealed to take away sins, and in him there is no sin.</a:t>
            </a:r>
          </a:p>
          <a:p>
            <a:pPr marL="465138" indent="-465138" algn="just" fontAlgn="ctr"/>
            <a:r>
              <a:rPr lang="en-US" sz="2800" baseline="30000" dirty="0" smtClean="0"/>
              <a:t>6</a:t>
            </a:r>
            <a:r>
              <a:rPr lang="en-US" sz="2800" baseline="30000" dirty="0"/>
              <a:t>	No one who abides in him sins; no one who sins has either seen him or known him.</a:t>
            </a:r>
          </a:p>
          <a:p>
            <a:pPr marL="465138" indent="-465138" algn="just" fontAlgn="ctr"/>
            <a:r>
              <a:rPr lang="en-US" sz="2800" baseline="30000" dirty="0" smtClean="0"/>
              <a:t>7</a:t>
            </a:r>
            <a:r>
              <a:rPr lang="en-US" sz="2800" baseline="30000" dirty="0"/>
              <a:t>	Little children, let no one deceive you. Everyone who does what is right is righteous, just as he is righteous.</a:t>
            </a:r>
          </a:p>
          <a:p>
            <a:pPr marL="465138" indent="-465138" algn="just" fontAlgn="ctr"/>
            <a:r>
              <a:rPr lang="en-US" sz="2800" baseline="30000" dirty="0" smtClean="0"/>
              <a:t>8</a:t>
            </a:r>
            <a:r>
              <a:rPr lang="en-US" sz="2800" baseline="30000" dirty="0"/>
              <a:t>	Everyone who commits sin is of the devil, for the devil has been sinning from the beginning. The Son of God was revealed for this purpose: to destroy the works of the devil.</a:t>
            </a:r>
          </a:p>
          <a:p>
            <a:pPr marL="465138" indent="-465138" algn="just" fontAlgn="ctr"/>
            <a:r>
              <a:rPr lang="en-US" sz="2800" baseline="30000" dirty="0" smtClean="0"/>
              <a:t>9</a:t>
            </a:r>
            <a:r>
              <a:rPr lang="en-US" sz="2800" baseline="30000" dirty="0"/>
              <a:t>	Those who have been born of God do not sin because God’s seed abides in them; they cannot sin because they have been born of God.</a:t>
            </a:r>
          </a:p>
          <a:p>
            <a:pPr marL="465138" indent="-465138" algn="just"/>
            <a:r>
              <a:rPr lang="en-US" sz="2800" baseline="30000" dirty="0" smtClean="0"/>
              <a:t>10</a:t>
            </a:r>
            <a:r>
              <a:rPr lang="en-US" sz="2800" baseline="30000" dirty="0"/>
              <a:t>	The children of God and the children of the devil are revealed in this way: all who do not do what is right are not from God, nor are those who do not love a brother or sister.</a:t>
            </a:r>
            <a:r>
              <a:rPr lang="en-US" sz="2800" baseline="30000" dirty="0"/>
              <a:t> </a:t>
            </a:r>
            <a:endParaRPr lang="en-US" sz="2800" baseline="30000" dirty="0"/>
          </a:p>
        </p:txBody>
      </p:sp>
      <p:sp>
        <p:nvSpPr>
          <p:cNvPr id="61" name="Google Shape;61;p3"/>
          <p:cNvSpPr txBox="1"/>
          <p:nvPr/>
        </p:nvSpPr>
        <p:spPr>
          <a:xfrm>
            <a:off x="654906" y="628969"/>
            <a:ext cx="10873479" cy="584735"/>
          </a:xfrm>
          <a:prstGeom prst="rect">
            <a:avLst/>
          </a:prstGeom>
          <a:noFill/>
          <a:ln>
            <a:noFill/>
          </a:ln>
        </p:spPr>
        <p:txBody>
          <a:bodyPr spcFirstLastPara="1" wrap="square" lIns="91425" tIns="45700" rIns="91425" bIns="45700" anchor="t" anchorCtr="0">
            <a:spAutoFit/>
          </a:bodyPr>
          <a:lstStyle/>
          <a:p>
            <a:pPr algn="ctr"/>
            <a:r>
              <a:rPr lang="en-US" sz="3200" b="1" cap="all" dirty="0"/>
              <a:t>1 John 3:1-10 </a:t>
            </a:r>
            <a:r>
              <a:rPr lang="mr-IN" sz="3200" b="1" dirty="0" smtClean="0"/>
              <a:t>(</a:t>
            </a:r>
            <a:r>
              <a:rPr lang="mr-IN" sz="3200" b="1" dirty="0" smtClean="0"/>
              <a:t>NRSV</a:t>
            </a:r>
            <a:r>
              <a:rPr lang="en-US" sz="3200" b="1" dirty="0" smtClean="0"/>
              <a:t> </a:t>
            </a:r>
            <a:r>
              <a:rPr lang="mr-IN" sz="3200" b="1" dirty="0" smtClean="0"/>
              <a:t>UE</a:t>
            </a:r>
            <a:r>
              <a:rPr lang="mr-IN" sz="3200" b="1" dirty="0"/>
              <a:t>)</a:t>
            </a: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780429"/>
            <a:ext cx="10613282" cy="42164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457200" indent="-457200" algn="just" fontAlgn="ctr">
              <a:buFont typeface="Arial"/>
              <a:buChar char="•"/>
            </a:pPr>
            <a:r>
              <a:rPr lang="en-US" sz="2800" b="1" dirty="0"/>
              <a:t>Colossians (</a:t>
            </a:r>
            <a:r>
              <a:rPr lang="en-US" sz="2800" b="1" dirty="0" err="1"/>
              <a:t>kuh-losh-unz</a:t>
            </a:r>
            <a:r>
              <a:rPr lang="en-US" sz="2800" b="1" dirty="0"/>
              <a:t>)</a:t>
            </a:r>
            <a:r>
              <a:rPr lang="en-US" sz="2800" dirty="0"/>
              <a:t> – The church in Colossae was dealing with false teachings that questioned the divinity of Jesus.</a:t>
            </a:r>
          </a:p>
          <a:p>
            <a:pPr marL="457200" indent="-457200" algn="just" fontAlgn="ctr">
              <a:buFont typeface="Arial"/>
              <a:buChar char="•"/>
            </a:pPr>
            <a:r>
              <a:rPr lang="en-US" sz="2800" b="1" dirty="0"/>
              <a:t>Gnosticism</a:t>
            </a:r>
            <a:r>
              <a:rPr lang="en-US" sz="2800" dirty="0"/>
              <a:t> </a:t>
            </a:r>
            <a:r>
              <a:rPr lang="en-US" sz="2800" b="1" dirty="0"/>
              <a:t>(</a:t>
            </a:r>
            <a:r>
              <a:rPr lang="en-US" sz="2800" b="1" dirty="0" err="1"/>
              <a:t>nahss</a:t>
            </a:r>
            <a:r>
              <a:rPr lang="en-US" sz="2800" b="1" dirty="0"/>
              <a:t>-</a:t>
            </a:r>
            <a:r>
              <a:rPr lang="en-US" sz="2800" b="1" dirty="0" err="1"/>
              <a:t>tih</a:t>
            </a:r>
            <a:r>
              <a:rPr lang="en-US" sz="2800" b="1" dirty="0"/>
              <a:t>-</a:t>
            </a:r>
            <a:r>
              <a:rPr lang="en-US" sz="2800" b="1" dirty="0" err="1"/>
              <a:t>sizz</a:t>
            </a:r>
            <a:r>
              <a:rPr lang="en-US" sz="2800" b="1" dirty="0"/>
              <a:t>-um)</a:t>
            </a:r>
            <a:r>
              <a:rPr lang="en-US" sz="2800" dirty="0"/>
              <a:t> – The thought and practice especially of various cults of late pre-Christian and early Christian centuries distinguished by the conviction that matter is evil and that emancipation comes through </a:t>
            </a:r>
            <a:r>
              <a:rPr lang="en-US" sz="2800" i="1" dirty="0"/>
              <a:t>gnosis</a:t>
            </a:r>
            <a:r>
              <a:rPr lang="en-US" sz="2800" dirty="0"/>
              <a:t> or secret knowledge.</a:t>
            </a: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252131"/>
          </a:xfrm>
          <a:prstGeom prst="rect">
            <a:avLst/>
          </a:prstGeom>
          <a:noFill/>
          <a:ln>
            <a:noFill/>
          </a:ln>
        </p:spPr>
        <p:txBody>
          <a:bodyPr spcFirstLastPara="1" wrap="square" lIns="91425" tIns="45700" rIns="91425" bIns="45700" anchor="t" anchorCtr="0">
            <a:spAutoFit/>
          </a:bodyPr>
          <a:lstStyle/>
          <a:p>
            <a:pPr algn="just"/>
            <a:r>
              <a:rPr lang="en-US" sz="4400" baseline="30000" dirty="0"/>
              <a:t>People can behave cruelly without regard for “right” and “wrong.” How does love become the rule for our thoughts and behaviors? In our lesson passage, 1 John says all who look forward to Christ’s coming have Christ’s love and purity as a model for their own lives. Today’s passage gives us guidelines or a framework for living as children of God who are perfectly and completely loved.</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252131"/>
          </a:xfrm>
          <a:prstGeom prst="rect">
            <a:avLst/>
          </a:prstGeom>
          <a:noFill/>
          <a:ln>
            <a:noFill/>
          </a:ln>
        </p:spPr>
        <p:txBody>
          <a:bodyPr spcFirstLastPara="1" wrap="square" lIns="91425" tIns="45700" rIns="91425" bIns="45700" anchor="t" anchorCtr="0">
            <a:spAutoFit/>
          </a:bodyPr>
          <a:lstStyle/>
          <a:p>
            <a:pPr algn="just"/>
            <a:r>
              <a:rPr lang="en-US" sz="4400" baseline="30000" dirty="0"/>
              <a:t>In response to the false doctrines and practices, 1 John declares, “We are family.” Because of God we are siblings who are loved by a good father. The model of love expressed here indeed is familial. God is Father and believers are “called children of God” (3:1). That this status is “given” implies something akin to an adoptive relationship as distinct from “begotten.”</a:t>
            </a:r>
            <a:r>
              <a:rPr lang="en-US" sz="4400" baseline="30000" dirty="0"/>
              <a:t> </a:t>
            </a:r>
            <a:endParaRPr lang="en-US" sz="4400" baseline="30000" dirty="0"/>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72031</TotalTime>
  <Words>547</Words>
  <Application>Microsoft Macintosh PowerPoint</Application>
  <PresentationFormat>Custom</PresentationFormat>
  <Paragraphs>32</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91</cp:revision>
  <dcterms:created xsi:type="dcterms:W3CDTF">2018-05-04T03:01:22Z</dcterms:created>
  <dcterms:modified xsi:type="dcterms:W3CDTF">2024-06-05T18:40:29Z</dcterms:modified>
</cp:coreProperties>
</file>