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9"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2" d="100"/>
          <a:sy n="82" d="100"/>
        </p:scale>
        <p:origin x="-112" y="-15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3" cy="6967791"/>
          </a:xfrm>
          <a:prstGeom prst="rect">
            <a:avLst/>
          </a:prstGeom>
          <a:noFill/>
          <a:ln>
            <a:noFill/>
          </a:ln>
        </p:spPr>
      </p:pic>
      <p:sp>
        <p:nvSpPr>
          <p:cNvPr id="49" name="Google Shape;49;p1"/>
          <p:cNvSpPr txBox="1"/>
          <p:nvPr/>
        </p:nvSpPr>
        <p:spPr>
          <a:xfrm>
            <a:off x="405114" y="5874544"/>
            <a:ext cx="4432981"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13</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AUGUST 25</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ctr" fontAlgn="ctr"/>
            <a:r>
              <a:rPr lang="en-US" sz="4400" i="1" baseline="30000" dirty="0"/>
              <a:t>Thoughts break the heart. – African Proverb</a:t>
            </a:r>
            <a:endParaRPr lang="en-US" sz="4400" baseline="300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252172"/>
          </a:xfrm>
          <a:prstGeom prst="rect">
            <a:avLst/>
          </a:prstGeom>
          <a:noFill/>
        </p:spPr>
        <p:txBody>
          <a:bodyPr wrap="square" rtlCol="0">
            <a:spAutoFit/>
          </a:bodyPr>
          <a:lstStyle/>
          <a:p>
            <a:pPr algn="just"/>
            <a:r>
              <a:rPr lang="en-US" sz="4400" baseline="30000" dirty="0"/>
              <a:t>In Methodism, there is the basic belief that discipleship is formed in community. This is at the heart of our class system which unfortunately too many congregations have neglected or abandon all together. One method which John Wesley, Methodism’s founder, offered for such discipleship formation through dialogue and conversation is what he called “Christian conference.”</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252172"/>
          </a:xfrm>
          <a:prstGeom prst="rect">
            <a:avLst/>
          </a:prstGeom>
          <a:noFill/>
        </p:spPr>
        <p:txBody>
          <a:bodyPr wrap="square" rtlCol="0">
            <a:spAutoFit/>
          </a:bodyPr>
          <a:lstStyle/>
          <a:p>
            <a:pPr algn="just"/>
            <a:r>
              <a:rPr lang="en-US" sz="4400" baseline="30000" dirty="0"/>
              <a:t>When the Gospel is the main focus of congregations and individuals, spiritual health and maturity and godliness increase. Majoring in the minor (distractions that are not important and potentially detrimental) leads to divisions and unfocused, weak discipleship. Strong discipleship focuses on the main thing – the Gospel, devoting focus and energy to good works.</a:t>
            </a:r>
            <a:r>
              <a:rPr lang="en-US" sz="4400" baseline="30000" dirty="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897915"/>
          </a:xfrm>
          <a:prstGeom prst="rect">
            <a:avLst/>
          </a:prstGeom>
          <a:noFill/>
          <a:ln>
            <a:noFill/>
          </a:ln>
        </p:spPr>
        <p:txBody>
          <a:bodyPr spcFirstLastPara="1" wrap="square" lIns="91425" tIns="45700" rIns="91425" bIns="45700" anchor="t" anchorCtr="0">
            <a:spAutoFit/>
          </a:bodyPr>
          <a:lstStyle/>
          <a:p>
            <a:pPr marL="465138" indent="-465138" algn="just" fontAlgn="ctr"/>
            <a:r>
              <a:rPr lang="en-US" sz="4400" baseline="30000" dirty="0"/>
              <a:t>1.	Based on today’s lesson, what can be learned about God’s character? God’s work in us? God’s purposes for us? How do these truths promote humility? Gratitude? A life of service?</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 xmlns:a16="http://schemas.microsoft.com/office/drawing/2014/main" id="{C8F49E4F-CA7F-104B-BF21-1695F5E037D5}"/>
              </a:ext>
            </a:extLst>
          </p:cNvPr>
          <p:cNvSpPr txBox="1"/>
          <p:nvPr/>
        </p:nvSpPr>
        <p:spPr>
          <a:xfrm>
            <a:off x="798286" y="1692237"/>
            <a:ext cx="10559143" cy="1897915"/>
          </a:xfrm>
          <a:prstGeom prst="rect">
            <a:avLst/>
          </a:prstGeom>
          <a:noFill/>
          <a:ln>
            <a:noFill/>
          </a:ln>
        </p:spPr>
        <p:txBody>
          <a:bodyPr spcFirstLastPara="1" wrap="square" lIns="91425" tIns="45700" rIns="91425" bIns="45700" anchor="t" anchorCtr="0">
            <a:spAutoFit/>
          </a:bodyPr>
          <a:lstStyle/>
          <a:p>
            <a:pPr marL="407988" indent="-407988" algn="just"/>
            <a:r>
              <a:rPr lang="en-US" sz="4400" baseline="30000" dirty="0"/>
              <a:t>2.	What “good” are you around your home? Around the church? In your community, region, nation? Where do you sense growth in yourself and in your congregation in leading a productive life for God?</a:t>
            </a:r>
            <a:r>
              <a:rPr lang="en-US" sz="4400" baseline="30000" dirty="0"/>
              <a:t> </a:t>
            </a:r>
            <a:endParaRPr lang="en-US" sz="4400" baseline="30000" dirty="0"/>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D82CBAD-0420-8149-97AD-CB1A872FD168}"/>
              </a:ext>
            </a:extLst>
          </p:cNvPr>
          <p:cNvSpPr/>
          <p:nvPr/>
        </p:nvSpPr>
        <p:spPr>
          <a:xfrm>
            <a:off x="787078" y="949124"/>
            <a:ext cx="10637135" cy="1446550"/>
          </a:xfrm>
          <a:prstGeom prst="rect">
            <a:avLst/>
          </a:prstGeom>
        </p:spPr>
        <p:txBody>
          <a:bodyPr wrap="square">
            <a:spAutoFit/>
          </a:bodyPr>
          <a:lstStyle/>
          <a:p>
            <a:pPr marL="465138" indent="-465138" algn="just" fontAlgn="ctr"/>
            <a:r>
              <a:rPr lang="en-US" sz="4400" baseline="30000" dirty="0"/>
              <a:t>3.	What promise(s) and challenge(s) do you see in Christian conference for you? For your church? What might make this practice particularly difficult for you?</a:t>
            </a:r>
          </a:p>
        </p:txBody>
      </p:sp>
    </p:spTree>
    <p:extLst>
      <p:ext uri="{BB962C8B-B14F-4D97-AF65-F5344CB8AC3E}">
        <p14:creationId xmlns:p14="http://schemas.microsoft.com/office/powerpoint/2010/main" val="4177595006"/>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045167"/>
            <a:ext cx="10825200" cy="5812833"/>
          </a:xfrm>
          <a:prstGeom prst="rect">
            <a:avLst/>
          </a:prstGeom>
          <a:noFill/>
          <a:ln>
            <a:noFill/>
          </a:ln>
        </p:spPr>
        <p:txBody>
          <a:bodyPr spcFirstLastPara="1" wrap="square" lIns="91425" tIns="45700" rIns="91425" bIns="45700" anchor="t" anchorCtr="0">
            <a:spAutoFit/>
          </a:bodyPr>
          <a:lstStyle/>
          <a:p>
            <a:pPr algn="ctr" fontAlgn="ctr">
              <a:lnSpc>
                <a:spcPct val="80000"/>
              </a:lnSpc>
            </a:pPr>
            <a:r>
              <a:rPr lang="en-US" sz="3900" b="1" cap="all" dirty="0"/>
              <a:t>Hope for the Eternal in the Present</a:t>
            </a:r>
            <a:endParaRPr lang="en-US" sz="3900" dirty="0"/>
          </a:p>
          <a:p>
            <a:pPr>
              <a:lnSpc>
                <a:spcPct val="80000"/>
              </a:lnSpc>
            </a:pPr>
            <a:endParaRPr lang="en-US" sz="2400" b="1" baseline="30000" dirty="0">
              <a:solidFill>
                <a:schemeClr val="dk2"/>
              </a:solidFill>
              <a:latin typeface="+mj-lt"/>
              <a:ea typeface="Quattrocento Sans"/>
              <a:cs typeface="Quattrocento Sans"/>
              <a:sym typeface="Quattrocento Sans"/>
            </a:endParaRPr>
          </a:p>
          <a:p>
            <a:pPr>
              <a:lnSpc>
                <a:spcPct val="80000"/>
              </a:lnSpc>
            </a:pPr>
            <a:r>
              <a:rPr lang="en-US" sz="4400" b="1" spc="-150" dirty="0">
                <a:solidFill>
                  <a:schemeClr val="dk2"/>
                </a:solidFill>
                <a:latin typeface="+mj-lt"/>
                <a:ea typeface="Quattrocento Sans"/>
                <a:cs typeface="Quattrocento Sans"/>
                <a:sym typeface="Quattrocento Sans"/>
              </a:rPr>
              <a:t>Focus Scripture: </a:t>
            </a:r>
            <a:r>
              <a:rPr lang="en-US" sz="4400" dirty="0"/>
              <a:t>Titus 3:3-11</a:t>
            </a:r>
            <a:r>
              <a:rPr lang="en-US" sz="4400" dirty="0"/>
              <a:t> </a:t>
            </a:r>
            <a:endParaRPr lang="en-US" sz="4400" dirty="0" smtClean="0"/>
          </a:p>
          <a:p>
            <a:pPr>
              <a:lnSpc>
                <a:spcPct val="80000"/>
              </a:lnSpc>
            </a:pPr>
            <a:endParaRPr lang="fi-FI" sz="1600" dirty="0">
              <a:latin typeface="+mj-lt"/>
            </a:endParaRPr>
          </a:p>
          <a:p>
            <a:pPr algn="ctr">
              <a:lnSpc>
                <a:spcPct val="80000"/>
              </a:lnSpc>
            </a:pPr>
            <a:r>
              <a:rPr lang="fi-FI" sz="4000" b="1" dirty="0">
                <a:latin typeface="+mj-lt"/>
              </a:rPr>
              <a:t>Key </a:t>
            </a:r>
            <a:r>
              <a:rPr lang="fi-FI" sz="4000" b="1" dirty="0" err="1">
                <a:latin typeface="+mj-lt"/>
              </a:rPr>
              <a:t>Verse</a:t>
            </a:r>
            <a:r>
              <a:rPr lang="fi-FI" sz="4000" b="1" dirty="0">
                <a:latin typeface="+mj-lt"/>
              </a:rPr>
              <a:t>:</a:t>
            </a:r>
            <a:r>
              <a:rPr lang="en-US" sz="4000" i="1" dirty="0"/>
              <a:t> </a:t>
            </a:r>
            <a:r>
              <a:rPr lang="en-US" sz="4400" dirty="0"/>
              <a:t>When the goodness and loving kindness of God our Savior appeared, he saved us, not because of any works of righteousness that we had done, but according to his mercy, through the water of rebirth and renewal by the Holy Spirit. Titus 3:4-5</a:t>
            </a:r>
            <a:r>
              <a:rPr lang="en-US" sz="4400" dirty="0"/>
              <a:t> </a:t>
            </a:r>
            <a:r>
              <a:rPr lang="en-US" sz="4400" i="1" dirty="0" smtClean="0"/>
              <a:t>(</a:t>
            </a:r>
            <a:r>
              <a:rPr lang="en-US" sz="4400" i="1" dirty="0" smtClean="0"/>
              <a:t>NRSV UE)</a:t>
            </a:r>
            <a:endParaRPr lang="en-US" sz="4400" dirty="0"/>
          </a:p>
          <a:p>
            <a:pPr algn="ctr">
              <a:lnSpc>
                <a:spcPct val="80000"/>
              </a:lnSpc>
            </a:pPr>
            <a:endParaRPr lang="en-US" sz="4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1112716"/>
            <a:ext cx="10559143" cy="3252131"/>
          </a:xfrm>
          <a:prstGeom prst="rect">
            <a:avLst/>
          </a:prstGeom>
          <a:noFill/>
          <a:ln>
            <a:noFill/>
          </a:ln>
        </p:spPr>
        <p:txBody>
          <a:bodyPr spcFirstLastPara="1" wrap="square" lIns="91425" tIns="45700" rIns="91425" bIns="45700" anchor="t" anchorCtr="0">
            <a:spAutoFit/>
          </a:bodyPr>
          <a:lstStyle/>
          <a:p>
            <a:pPr algn="ctr" fontAlgn="ctr"/>
            <a:r>
              <a:rPr lang="en-US" sz="4400" b="1" baseline="30000" dirty="0"/>
              <a:t>Closing Song:</a:t>
            </a:r>
            <a:r>
              <a:rPr lang="en-US" sz="4400" baseline="30000" dirty="0"/>
              <a:t> “Wash, O God, Our Sons and Daughters” (</a:t>
            </a:r>
            <a:r>
              <a:rPr lang="en-US" sz="4400" baseline="30000" dirty="0" err="1"/>
              <a:t>Oleta</a:t>
            </a:r>
            <a:r>
              <a:rPr lang="en-US" sz="4400" baseline="30000" dirty="0"/>
              <a:t> Adams): https://</a:t>
            </a:r>
            <a:r>
              <a:rPr lang="en-US" sz="4400" baseline="30000" dirty="0" err="1"/>
              <a:t>youtu.be</a:t>
            </a:r>
            <a:r>
              <a:rPr lang="en-US" sz="4400" baseline="30000" dirty="0"/>
              <a:t>/42UBtPg3aGw?si=-3mOgG2MfonfTdhq</a:t>
            </a:r>
          </a:p>
          <a:p>
            <a:pPr algn="just"/>
            <a:r>
              <a:rPr lang="en-US" sz="4400" b="1" baseline="30000" dirty="0"/>
              <a:t>Closing Prayer: </a:t>
            </a:r>
            <a:r>
              <a:rPr lang="en-US" sz="4400" baseline="30000" dirty="0"/>
              <a:t>Saving and loving God, thank you for your gift of salvation. Help us focus on your Gospel and doing good in the world as a witness to your love and the renewing power of the Holy Spirit. In Jesus’ name, we pray.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444670"/>
            <a:ext cx="10220400" cy="4688421"/>
          </a:xfrm>
          <a:prstGeom prst="rect">
            <a:avLst/>
          </a:prstGeom>
          <a:noFill/>
          <a:ln>
            <a:noFill/>
          </a:ln>
        </p:spPr>
        <p:txBody>
          <a:bodyPr spcFirstLastPara="1" wrap="square" lIns="91425" tIns="45700" rIns="91425" bIns="45700" anchor="t" anchorCtr="0">
            <a:spAutoFit/>
          </a:bodyPr>
          <a:lstStyle/>
          <a:p>
            <a:pPr marL="465138" indent="-465138" algn="just" fontAlgn="ctr"/>
            <a:r>
              <a:rPr lang="en-US" sz="2800" baseline="30000" dirty="0" smtClean="0"/>
              <a:t>3	For </a:t>
            </a:r>
            <a:r>
              <a:rPr lang="en-US" sz="2800" baseline="30000" dirty="0"/>
              <a:t>we ourselves were once foolish, disobedient, led astray, slaves to various passions and pleasures, passing our days in malice and envy, despicable, hating one another.</a:t>
            </a:r>
          </a:p>
          <a:p>
            <a:pPr marL="465138" indent="-465138" algn="just" fontAlgn="ctr"/>
            <a:r>
              <a:rPr lang="en-US" sz="2800" baseline="30000" dirty="0" smtClean="0"/>
              <a:t>4</a:t>
            </a:r>
            <a:r>
              <a:rPr lang="en-US" sz="2800" baseline="30000" dirty="0"/>
              <a:t>	But when the goodness and loving kindness of God our Savior appeared,</a:t>
            </a:r>
          </a:p>
          <a:p>
            <a:pPr marL="465138" indent="-465138" algn="just" fontAlgn="ctr"/>
            <a:r>
              <a:rPr lang="en-US" sz="2800" baseline="30000" dirty="0" smtClean="0"/>
              <a:t>5</a:t>
            </a:r>
            <a:r>
              <a:rPr lang="en-US" sz="2800" baseline="30000" dirty="0"/>
              <a:t>	he saved us, not because of any works of righteousness that we had done, but according to his mercy, through the water of rebirth and renewal by the Holy Spirit.</a:t>
            </a:r>
          </a:p>
          <a:p>
            <a:pPr marL="465138" indent="-465138" algn="just" fontAlgn="ctr"/>
            <a:r>
              <a:rPr lang="en-US" sz="2800" baseline="30000" dirty="0" smtClean="0"/>
              <a:t>6</a:t>
            </a:r>
            <a:r>
              <a:rPr lang="en-US" sz="2800" baseline="30000" dirty="0"/>
              <a:t>	This Spirit he poured out on us richly through Jesus Christ our Savior,</a:t>
            </a:r>
          </a:p>
          <a:p>
            <a:pPr marL="465138" indent="-465138" algn="just" fontAlgn="ctr"/>
            <a:r>
              <a:rPr lang="en-US" sz="2800" baseline="30000" dirty="0" smtClean="0"/>
              <a:t>7</a:t>
            </a:r>
            <a:r>
              <a:rPr lang="en-US" sz="2800" baseline="30000" dirty="0"/>
              <a:t>	so that, having been justified by his grace, we might become heirs according to the hope of eternal life.</a:t>
            </a:r>
          </a:p>
          <a:p>
            <a:pPr marL="465138" indent="-465138" algn="just" fontAlgn="ctr"/>
            <a:r>
              <a:rPr lang="en-US" sz="2800" baseline="30000" dirty="0" smtClean="0"/>
              <a:t>8</a:t>
            </a:r>
            <a:r>
              <a:rPr lang="en-US" sz="2800" baseline="30000" dirty="0"/>
              <a:t>	The saying is sure. I desire that you insist on these things, so that those who have come to believe in God may be careful to devote themselves to good works; these things are excellent and profitable to everyone.</a:t>
            </a:r>
          </a:p>
          <a:p>
            <a:pPr marL="465138" indent="-465138" algn="just" fontAlgn="ctr"/>
            <a:r>
              <a:rPr lang="en-US" sz="2800" baseline="30000" dirty="0" smtClean="0"/>
              <a:t>9</a:t>
            </a:r>
            <a:r>
              <a:rPr lang="en-US" sz="2800" baseline="30000" dirty="0"/>
              <a:t>	But avoid stupid controversies, genealogies, dissensions, and quarrels about the law, for they are unprofitable and worthless.</a:t>
            </a:r>
          </a:p>
          <a:p>
            <a:pPr marL="465138" indent="-465138" algn="just" fontAlgn="ctr"/>
            <a:r>
              <a:rPr lang="en-US" sz="2800" baseline="30000" dirty="0" smtClean="0"/>
              <a:t>10</a:t>
            </a:r>
            <a:r>
              <a:rPr lang="en-US" sz="2800" baseline="30000" dirty="0"/>
              <a:t>	After a first and second admonition, have nothing more to do with anyone who causes divisions,</a:t>
            </a:r>
          </a:p>
          <a:p>
            <a:pPr marL="465138" indent="-465138" algn="just"/>
            <a:r>
              <a:rPr lang="en-US" sz="2800" baseline="30000" dirty="0" smtClean="0"/>
              <a:t>11</a:t>
            </a:r>
            <a:r>
              <a:rPr lang="en-US" sz="2800" baseline="30000" dirty="0"/>
              <a:t>	since you know that such a person is perverted and sinful, being self-condemned.</a:t>
            </a:r>
            <a:r>
              <a:rPr lang="en-US" sz="2800" baseline="30000" dirty="0"/>
              <a:t> </a:t>
            </a:r>
            <a:endParaRPr lang="en-US" sz="2800" baseline="30000" dirty="0"/>
          </a:p>
        </p:txBody>
      </p:sp>
      <p:sp>
        <p:nvSpPr>
          <p:cNvPr id="61" name="Google Shape;61;p3"/>
          <p:cNvSpPr txBox="1"/>
          <p:nvPr/>
        </p:nvSpPr>
        <p:spPr>
          <a:xfrm>
            <a:off x="654906" y="582669"/>
            <a:ext cx="10873479" cy="769401"/>
          </a:xfrm>
          <a:prstGeom prst="rect">
            <a:avLst/>
          </a:prstGeom>
          <a:noFill/>
          <a:ln>
            <a:noFill/>
          </a:ln>
        </p:spPr>
        <p:txBody>
          <a:bodyPr spcFirstLastPara="1" wrap="square" lIns="91425" tIns="45700" rIns="91425" bIns="45700" anchor="t" anchorCtr="0">
            <a:spAutoFit/>
          </a:bodyPr>
          <a:lstStyle/>
          <a:p>
            <a:pPr marL="460375" indent="-460375" algn="ctr"/>
            <a:r>
              <a:rPr lang="en-US" sz="4400" b="1" cap="all" dirty="0"/>
              <a:t>Titus 3:3-11 </a:t>
            </a:r>
            <a:r>
              <a:rPr lang="en-US" sz="4400" b="1" spc="-150" dirty="0" smtClean="0"/>
              <a:t>(</a:t>
            </a:r>
            <a:r>
              <a:rPr lang="en-US" sz="4400" b="1" spc="-150" dirty="0" smtClean="0"/>
              <a:t>NRSV UE)</a:t>
            </a:r>
            <a:endParaRPr lang="en-US" sz="4400" b="1" spc="-150"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39292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lgn="just" fontAlgn="ctr">
              <a:buFont typeface="Arial"/>
              <a:buChar char="•"/>
            </a:pPr>
            <a:r>
              <a:rPr lang="en-US" sz="4400" b="1" baseline="30000" dirty="0"/>
              <a:t>Eschatological </a:t>
            </a:r>
            <a:r>
              <a:rPr lang="en-US" sz="4400" baseline="30000" dirty="0"/>
              <a:t>– Related to or concerned with the final events in the history of the world or of humankind.</a:t>
            </a:r>
          </a:p>
          <a:p>
            <a:pPr marL="571500" indent="-571500" algn="just" fontAlgn="ctr">
              <a:buFont typeface="Arial"/>
              <a:buChar char="•"/>
            </a:pPr>
            <a:r>
              <a:rPr lang="en-US" sz="4400" b="1" baseline="30000" dirty="0"/>
              <a:t>Profitable </a:t>
            </a:r>
            <a:r>
              <a:rPr lang="en-US" sz="4400" baseline="30000" dirty="0"/>
              <a:t>– Of benefit, for the good (of the individual or the collective).</a:t>
            </a:r>
          </a:p>
          <a:p>
            <a:pPr marL="571500" indent="-571500" algn="just" fontAlgn="ctr">
              <a:buFont typeface="Arial"/>
              <a:buChar char="•"/>
            </a:pPr>
            <a:r>
              <a:rPr lang="en-US" sz="4400" b="1" baseline="30000" dirty="0"/>
              <a:t>Means of Grace</a:t>
            </a:r>
            <a:r>
              <a:rPr lang="en-US" sz="4400" baseline="30000" dirty="0"/>
              <a:t> – Ways in which Christians continue to receive God’s transforming love as they undergo the process of sanctification.</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1446509"/>
          </a:xfrm>
          <a:prstGeom prst="rect">
            <a:avLst/>
          </a:prstGeom>
          <a:noFill/>
          <a:ln>
            <a:noFill/>
          </a:ln>
        </p:spPr>
        <p:txBody>
          <a:bodyPr spcFirstLastPara="1" wrap="square" lIns="91425" tIns="45700" rIns="91425" bIns="45700" anchor="t" anchorCtr="0">
            <a:spAutoFit/>
          </a:bodyPr>
          <a:lstStyle/>
          <a:p>
            <a:pPr algn="just"/>
            <a:r>
              <a:rPr lang="en-US" sz="4400" baseline="30000" dirty="0"/>
              <a:t>The context of Crete and Paul’s ministry there was lifted up in the previous lesson; but, it is helpful to repeat for ease of reference and for framing today’s lesson.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349320"/>
          </a:xfrm>
          <a:prstGeom prst="rect">
            <a:avLst/>
          </a:prstGeom>
          <a:noFill/>
          <a:ln>
            <a:noFill/>
          </a:ln>
        </p:spPr>
        <p:txBody>
          <a:bodyPr spcFirstLastPara="1" wrap="square" lIns="91425" tIns="45700" rIns="91425" bIns="45700" anchor="t" anchorCtr="0">
            <a:spAutoFit/>
          </a:bodyPr>
          <a:lstStyle/>
          <a:p>
            <a:pPr algn="just"/>
            <a:r>
              <a:rPr lang="en-US" sz="4400" baseline="30000" dirty="0"/>
              <a:t>As is the potential with any group, certain disturbances rose up in the Cretan church which took the focus away from the core teaching, placing emphasis on insignificant differences and controversies. For Paul, nothing needed to distract from the Gospel. He called for godly leadership and godly behavior.</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72141</TotalTime>
  <Words>421</Words>
  <Application>Microsoft Macintosh PowerPoint</Application>
  <PresentationFormat>Custom</PresentationFormat>
  <Paragraphs>33</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91</cp:revision>
  <dcterms:created xsi:type="dcterms:W3CDTF">2018-05-04T03:01:22Z</dcterms:created>
  <dcterms:modified xsi:type="dcterms:W3CDTF">2024-06-05T19:12:19Z</dcterms:modified>
</cp:coreProperties>
</file>