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87" r:id="rId18"/>
    <p:sldId id="288" r:id="rId19"/>
    <p:sldId id="284" r:id="rId20"/>
    <p:sldId id="278" r:id="rId21"/>
    <p:sldId id="280"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76"/>
  </p:normalViewPr>
  <p:slideViewPr>
    <p:cSldViewPr snapToGrid="0">
      <p:cViewPr varScale="1">
        <p:scale>
          <a:sx n="82" d="100"/>
          <a:sy n="82" d="100"/>
        </p:scale>
        <p:origin x="-112" y="-13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4" y="-55368"/>
            <a:ext cx="12321683" cy="6967791"/>
          </a:xfrm>
          <a:prstGeom prst="rect">
            <a:avLst/>
          </a:prstGeom>
          <a:noFill/>
          <a:ln>
            <a:noFill/>
          </a:ln>
        </p:spPr>
      </p:pic>
      <p:sp>
        <p:nvSpPr>
          <p:cNvPr id="49" name="Google Shape;49;p1"/>
          <p:cNvSpPr txBox="1"/>
          <p:nvPr/>
        </p:nvSpPr>
        <p:spPr>
          <a:xfrm>
            <a:off x="620110" y="5893892"/>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8</a:t>
            </a:r>
            <a:r>
              <a:rPr lang="en-US" sz="2800" b="1" i="0" u="none" strike="noStrike" cap="none" baseline="30000" dirty="0">
                <a:solidFill>
                  <a:schemeClr val="dk1"/>
                </a:solidFill>
                <a:latin typeface="Arial"/>
                <a:ea typeface="Arial"/>
                <a:cs typeface="Arial"/>
                <a:sym typeface="Arial"/>
              </a:rPr>
              <a:t>:  </a:t>
            </a:r>
            <a:r>
              <a:rPr lang="en-US" sz="2800" b="1" baseline="30000" dirty="0" smtClean="0">
                <a:solidFill>
                  <a:schemeClr val="dk1"/>
                </a:solidFill>
              </a:rPr>
              <a:t>JULY</a:t>
            </a:r>
            <a:r>
              <a:rPr lang="en-US" sz="2800" b="1" baseline="30000" dirty="0" smtClean="0">
                <a:solidFill>
                  <a:schemeClr val="dk1"/>
                </a:solidFill>
              </a:rPr>
              <a:t> </a:t>
            </a:r>
            <a:r>
              <a:rPr lang="en-US" sz="2800" b="1" baseline="30000" dirty="0">
                <a:solidFill>
                  <a:schemeClr val="dk1"/>
                </a:solidFill>
              </a:rPr>
              <a:t>21</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4400" baseline="30000" dirty="0"/>
              <a:t>John Berry </a:t>
            </a:r>
            <a:r>
              <a:rPr lang="en-US" sz="4400" baseline="30000" dirty="0" err="1"/>
              <a:t>Meachum</a:t>
            </a:r>
            <a:r>
              <a:rPr lang="en-US" sz="4400" baseline="30000" dirty="0"/>
              <a:t> (1789-1854) was an African American pastor, businessman, educator, and founder of the First African Baptist Church in St. Louis, Missouri, the oldest black church west of the Mississippi River. In 1847, Rev. </a:t>
            </a:r>
            <a:r>
              <a:rPr lang="en-US" sz="4400" baseline="30000" dirty="0" err="1"/>
              <a:t>Meachum</a:t>
            </a:r>
            <a:r>
              <a:rPr lang="en-US" sz="4400" baseline="30000" dirty="0"/>
              <a:t> was forced to close the school he had been operating in a St. Louis church basement. Earlier that year, the Missouri legislature had passed a law that made it illegal to provide “the instruction of negroes or mulattoes in reading or writing.” </a:t>
            </a:r>
            <a:endParaRPr lang="en-US" sz="4400" i="1" baseline="30000" dirty="0"/>
          </a:p>
        </p:txBody>
      </p:sp>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252172"/>
          </a:xfrm>
          <a:prstGeom prst="rect">
            <a:avLst/>
          </a:prstGeom>
          <a:noFill/>
        </p:spPr>
        <p:txBody>
          <a:bodyPr wrap="square" rtlCol="0">
            <a:spAutoFit/>
          </a:bodyPr>
          <a:lstStyle/>
          <a:p>
            <a:pPr algn="just"/>
            <a:r>
              <a:rPr lang="en-US" sz="4400" baseline="30000" dirty="0"/>
              <a:t>The United Nations recognizes that education and the formal attainment of knowledge is critical to growth and sustainability globally. As part of the sustainability goals, </a:t>
            </a:r>
            <a:r>
              <a:rPr lang="en-US" sz="4400" b="1" baseline="30000" dirty="0"/>
              <a:t>Ensure inclusive and equitable quality education and promote lifelong learning opportunities for all </a:t>
            </a:r>
            <a:r>
              <a:rPr lang="en-US" sz="4400" baseline="30000" dirty="0"/>
              <a:t>is sustainable development goal #4. Despite slow progress, the world is falling far behind in achieving quality education.</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349361"/>
          </a:xfrm>
          <a:prstGeom prst="rect">
            <a:avLst/>
          </a:prstGeom>
          <a:noFill/>
        </p:spPr>
        <p:txBody>
          <a:bodyPr wrap="square" rtlCol="0">
            <a:spAutoFit/>
          </a:bodyPr>
          <a:lstStyle/>
          <a:p>
            <a:pPr algn="just"/>
            <a:r>
              <a:rPr lang="en-US" sz="4400" baseline="30000" dirty="0"/>
              <a:t>Every believer ought to be a life-long learner. Psalm 119 encourages that we take delight in knowing and learning God’s precepts and law rather than taking them on as a burdensome obligation. Such life-long learning takes spiritual practice. </a:t>
            </a:r>
            <a:endParaRPr lang="en-US" sz="4400" baseline="30000" dirty="0"/>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65138" indent="-465138" algn="just"/>
            <a:r>
              <a:rPr lang="en-US" sz="4400" baseline="30000" dirty="0"/>
              <a:t>1. What does it mean to you to have those who fear God turn to you (v. 79)?</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 xmlns:a16="http://schemas.microsoft.com/office/drawing/2014/main" id="{C8F49E4F-CA7F-104B-BF21-1695F5E037D5}"/>
              </a:ext>
            </a:extLst>
          </p:cNvPr>
          <p:cNvSpPr txBox="1"/>
          <p:nvPr/>
        </p:nvSpPr>
        <p:spPr>
          <a:xfrm>
            <a:off x="798286" y="1449169"/>
            <a:ext cx="10559143" cy="1897915"/>
          </a:xfrm>
          <a:prstGeom prst="rect">
            <a:avLst/>
          </a:prstGeom>
          <a:noFill/>
          <a:ln>
            <a:noFill/>
          </a:ln>
        </p:spPr>
        <p:txBody>
          <a:bodyPr spcFirstLastPara="1" wrap="square" lIns="91425" tIns="45700" rIns="91425" bIns="45700" anchor="t" anchorCtr="0">
            <a:spAutoFit/>
          </a:bodyPr>
          <a:lstStyle/>
          <a:p>
            <a:pPr marL="465138" indent="-465138" algn="just"/>
            <a:r>
              <a:rPr lang="en-US" sz="4400" baseline="30000" dirty="0"/>
              <a:t>2. Is it realistic to set for yourself the goal to “be blameless toward God’s decrees” (v. 80)? What does it practically mean to you? How does one go about trying to achieve this goal?</a:t>
            </a:r>
            <a:r>
              <a:rPr lang="en-US" sz="4400" baseline="30000" dirty="0"/>
              <a:t> </a:t>
            </a:r>
            <a:endParaRPr lang="en-US" sz="4400" baseline="30000" dirty="0"/>
          </a:p>
        </p:txBody>
      </p:sp>
    </p:spTree>
    <p:extLst>
      <p:ext uri="{BB962C8B-B14F-4D97-AF65-F5344CB8AC3E}">
        <p14:creationId xmlns:p14="http://schemas.microsoft.com/office/powerpoint/2010/main" val="846965347"/>
      </p:ext>
    </p:extLst>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 xmlns:a16="http://schemas.microsoft.com/office/drawing/2014/main" id="{24D2C28D-9AAF-0142-A71A-EE4AD1FDC0D7}"/>
              </a:ext>
            </a:extLst>
          </p:cNvPr>
          <p:cNvSpPr txBox="1"/>
          <p:nvPr/>
        </p:nvSpPr>
        <p:spPr>
          <a:xfrm>
            <a:off x="798286" y="1298699"/>
            <a:ext cx="10559143" cy="1446509"/>
          </a:xfrm>
          <a:prstGeom prst="rect">
            <a:avLst/>
          </a:prstGeom>
          <a:noFill/>
          <a:ln>
            <a:noFill/>
          </a:ln>
        </p:spPr>
        <p:txBody>
          <a:bodyPr spcFirstLastPara="1" wrap="square" lIns="91425" tIns="45700" rIns="91425" bIns="45700" anchor="t" anchorCtr="0">
            <a:spAutoFit/>
          </a:bodyPr>
          <a:lstStyle/>
          <a:p>
            <a:pPr marL="465138" indent="-465138" algn="just"/>
            <a:r>
              <a:rPr lang="en-US" sz="4400" baseline="30000" dirty="0"/>
              <a:t>3. How do you and your congregation work toward education in its many forms locally, regionally, and globally? What more can you do?</a:t>
            </a:r>
            <a:r>
              <a:rPr lang="en-US" sz="4400" baseline="30000" dirty="0"/>
              <a:t> </a:t>
            </a:r>
            <a:endParaRPr lang="en-US" sz="4400" baseline="30000" dirty="0"/>
          </a:p>
        </p:txBody>
      </p:sp>
    </p:spTree>
    <p:extLst>
      <p:ext uri="{BB962C8B-B14F-4D97-AF65-F5344CB8AC3E}">
        <p14:creationId xmlns:p14="http://schemas.microsoft.com/office/powerpoint/2010/main" val="2054485411"/>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1312224"/>
            <a:ext cx="10825200" cy="4462720"/>
          </a:xfrm>
          <a:prstGeom prst="rect">
            <a:avLst/>
          </a:prstGeom>
          <a:noFill/>
          <a:ln>
            <a:noFill/>
          </a:ln>
        </p:spPr>
        <p:txBody>
          <a:bodyPr spcFirstLastPara="1" wrap="square" lIns="91425" tIns="45700" rIns="91425" bIns="45700" anchor="t" anchorCtr="0">
            <a:spAutoFit/>
          </a:bodyPr>
          <a:lstStyle/>
          <a:p>
            <a:pPr algn="ctr" fontAlgn="ctr"/>
            <a:r>
              <a:rPr lang="en-US" sz="4800" b="1" cap="all" dirty="0"/>
              <a:t>Delightful </a:t>
            </a:r>
            <a:r>
              <a:rPr lang="en-US" sz="4800" b="1" cap="all" dirty="0" smtClean="0"/>
              <a:t>Precepts</a:t>
            </a:r>
            <a:endParaRPr lang="en-US" sz="2400" b="1" baseline="30000" dirty="0">
              <a:solidFill>
                <a:schemeClr val="dk2"/>
              </a:solidFill>
              <a:latin typeface="+mj-lt"/>
              <a:ea typeface="Quattrocento Sans"/>
              <a:cs typeface="Quattrocento Sans"/>
              <a:sym typeface="Quattrocento Sans"/>
            </a:endParaRPr>
          </a:p>
          <a:p>
            <a:r>
              <a:rPr lang="en-US" sz="4400" b="1" dirty="0">
                <a:solidFill>
                  <a:schemeClr val="dk2"/>
                </a:solidFill>
                <a:latin typeface="+mj-lt"/>
                <a:ea typeface="Quattrocento Sans"/>
                <a:cs typeface="Quattrocento Sans"/>
                <a:sym typeface="Quattrocento Sans"/>
              </a:rPr>
              <a:t>Focus Scripture: </a:t>
            </a:r>
            <a:r>
              <a:rPr lang="en-US" sz="4400" dirty="0"/>
              <a:t>Psalm 119:73-80</a:t>
            </a:r>
            <a:r>
              <a:rPr lang="en-US" sz="4400" dirty="0"/>
              <a:t> </a:t>
            </a:r>
            <a:endParaRPr lang="en-US" sz="4400" b="1" dirty="0"/>
          </a:p>
          <a:p>
            <a:endParaRPr lang="fi-FI" sz="1600" dirty="0">
              <a:latin typeface="+mj-lt"/>
            </a:endParaRPr>
          </a:p>
          <a:p>
            <a:pPr algn="ctr"/>
            <a:r>
              <a:rPr lang="fi-FI" sz="4400" b="1" dirty="0">
                <a:latin typeface="+mj-lt"/>
              </a:rPr>
              <a:t>Key </a:t>
            </a:r>
            <a:r>
              <a:rPr lang="fi-FI" sz="4400" b="1" dirty="0" err="1">
                <a:latin typeface="+mj-lt"/>
              </a:rPr>
              <a:t>Verse</a:t>
            </a:r>
            <a:r>
              <a:rPr lang="fi-FI" sz="4400" b="1" dirty="0">
                <a:latin typeface="+mj-lt"/>
              </a:rPr>
              <a:t>:</a:t>
            </a:r>
            <a:r>
              <a:rPr lang="en-US" sz="4400" i="1" dirty="0"/>
              <a:t> </a:t>
            </a:r>
            <a:r>
              <a:rPr lang="en-US" sz="4400" dirty="0"/>
              <a:t>Your hands have made and fashioned me; give me understanding that I may learn your commandments. Psalm 119:73</a:t>
            </a:r>
            <a:r>
              <a:rPr lang="en-US" sz="4400" dirty="0"/>
              <a:t> </a:t>
            </a:r>
            <a:r>
              <a:rPr lang="en-US" sz="4400" i="1" dirty="0" smtClean="0"/>
              <a:t>(</a:t>
            </a:r>
            <a:r>
              <a:rPr lang="en-US" sz="4400" i="1" dirty="0" smtClean="0"/>
              <a:t>NRSV UE)</a:t>
            </a:r>
            <a:endParaRPr lang="en-US" sz="44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2800726"/>
          </a:xfrm>
          <a:prstGeom prst="rect">
            <a:avLst/>
          </a:prstGeom>
          <a:noFill/>
          <a:ln>
            <a:noFill/>
          </a:ln>
        </p:spPr>
        <p:txBody>
          <a:bodyPr spcFirstLastPara="1" wrap="square" lIns="91425" tIns="45700" rIns="91425" bIns="45700" anchor="t" anchorCtr="0">
            <a:spAutoFit/>
          </a:bodyPr>
          <a:lstStyle/>
          <a:p>
            <a:pPr algn="ctr" fontAlgn="ctr"/>
            <a:r>
              <a:rPr lang="en-US" sz="4400" b="1" baseline="30000" dirty="0"/>
              <a:t>Closing Song: </a:t>
            </a:r>
            <a:r>
              <a:rPr lang="en-US" sz="4400" baseline="30000" dirty="0"/>
              <a:t>“Break Thou the </a:t>
            </a:r>
            <a:r>
              <a:rPr lang="en-US" sz="4400" baseline="30000" dirty="0" smtClean="0"/>
              <a:t>Bread </a:t>
            </a:r>
            <a:r>
              <a:rPr lang="en-US" sz="4400" baseline="30000" dirty="0"/>
              <a:t>of Life” (</a:t>
            </a:r>
            <a:r>
              <a:rPr lang="en-US" sz="4400" i="1" baseline="30000" dirty="0"/>
              <a:t>AMEC Hymnal</a:t>
            </a:r>
            <a:r>
              <a:rPr lang="en-US" sz="4400" baseline="30000" dirty="0"/>
              <a:t> #</a:t>
            </a:r>
            <a:r>
              <a:rPr lang="en-US" sz="4400" baseline="30000"/>
              <a:t>209</a:t>
            </a:r>
            <a:r>
              <a:rPr lang="en-US" sz="4400" baseline="30000" smtClean="0"/>
              <a:t>)</a:t>
            </a:r>
          </a:p>
          <a:p>
            <a:pPr algn="ctr" fontAlgn="ctr"/>
            <a:endParaRPr lang="en-US" sz="4400" baseline="30000" dirty="0"/>
          </a:p>
          <a:p>
            <a:pPr algn="just" fontAlgn="ctr"/>
            <a:r>
              <a:rPr lang="en-US" sz="4400" b="1" baseline="30000" dirty="0"/>
              <a:t>Closing Prayer:</a:t>
            </a:r>
            <a:r>
              <a:rPr lang="en-US" sz="4400" baseline="30000" dirty="0"/>
              <a:t> Gracious God, teach us your word and your way; and, we shall rejoice in the knowledge of them. We pray in the name of our master teacher, Jesus. Amen.</a:t>
            </a:r>
          </a:p>
        </p:txBody>
      </p:sp>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96932" y="1522287"/>
            <a:ext cx="10220400" cy="3252131"/>
          </a:xfrm>
          <a:prstGeom prst="rect">
            <a:avLst/>
          </a:prstGeom>
          <a:noFill/>
          <a:ln>
            <a:noFill/>
          </a:ln>
        </p:spPr>
        <p:txBody>
          <a:bodyPr spcFirstLastPara="1" wrap="square" lIns="91425" tIns="45700" rIns="91425" bIns="45700" anchor="t" anchorCtr="0">
            <a:spAutoFit/>
          </a:bodyPr>
          <a:lstStyle/>
          <a:p>
            <a:pPr marL="465138" indent="-465138" fontAlgn="ctr"/>
            <a:r>
              <a:rPr lang="en-US" sz="2800" baseline="30000" dirty="0" smtClean="0"/>
              <a:t>73	Your </a:t>
            </a:r>
            <a:r>
              <a:rPr lang="en-US" sz="2800" baseline="30000" dirty="0"/>
              <a:t>hands have made and fashioned me; give me understanding that I may learn your commandments.</a:t>
            </a:r>
          </a:p>
          <a:p>
            <a:pPr marL="465138" indent="-465138" fontAlgn="ctr"/>
            <a:r>
              <a:rPr lang="en-US" sz="2800" baseline="30000" dirty="0" smtClean="0"/>
              <a:t>74	Those </a:t>
            </a:r>
            <a:r>
              <a:rPr lang="en-US" sz="2800" baseline="30000" dirty="0"/>
              <a:t>who fear you shall see me and rejoice, because I have hoped in your word.</a:t>
            </a:r>
          </a:p>
          <a:p>
            <a:pPr marL="465138" indent="-465138" fontAlgn="ctr"/>
            <a:r>
              <a:rPr lang="en-US" sz="2800" baseline="30000" dirty="0" smtClean="0"/>
              <a:t>75	I </a:t>
            </a:r>
            <a:r>
              <a:rPr lang="en-US" sz="2800" baseline="30000" dirty="0"/>
              <a:t>know, O Lord, that your judgments are right and that in faithfulness you have humbled me.</a:t>
            </a:r>
          </a:p>
          <a:p>
            <a:pPr marL="465138" indent="-465138" fontAlgn="ctr"/>
            <a:r>
              <a:rPr lang="en-US" sz="2800" baseline="30000" dirty="0" smtClean="0"/>
              <a:t>76	Let </a:t>
            </a:r>
            <a:r>
              <a:rPr lang="en-US" sz="2800" baseline="30000" dirty="0"/>
              <a:t>your steadfast love become my comfort according to your promise to your servant.</a:t>
            </a:r>
          </a:p>
          <a:p>
            <a:pPr marL="465138" indent="-465138" fontAlgn="ctr"/>
            <a:r>
              <a:rPr lang="en-US" sz="2800" baseline="30000" dirty="0" smtClean="0"/>
              <a:t>77	Let </a:t>
            </a:r>
            <a:r>
              <a:rPr lang="en-US" sz="2800" baseline="30000" dirty="0"/>
              <a:t>your mercy come to me, that I may live, for your law is my delight.</a:t>
            </a:r>
          </a:p>
          <a:p>
            <a:pPr marL="465138" indent="-465138" fontAlgn="ctr"/>
            <a:r>
              <a:rPr lang="en-US" sz="2800" baseline="30000" dirty="0" smtClean="0"/>
              <a:t>78	Let </a:t>
            </a:r>
            <a:r>
              <a:rPr lang="en-US" sz="2800" baseline="30000" dirty="0"/>
              <a:t>the arrogant be put to shame, for they have subverted me with guile; as for me, I will meditate on your precepts.</a:t>
            </a:r>
          </a:p>
          <a:p>
            <a:pPr marL="465138" indent="-465138" fontAlgn="ctr"/>
            <a:r>
              <a:rPr lang="en-US" sz="2800" baseline="30000" dirty="0" smtClean="0"/>
              <a:t>79	Let </a:t>
            </a:r>
            <a:r>
              <a:rPr lang="en-US" sz="2800" baseline="30000" dirty="0"/>
              <a:t>those who fear you turn to me, so that they may know your decrees.</a:t>
            </a:r>
          </a:p>
          <a:p>
            <a:pPr marL="465138" indent="-465138"/>
            <a:r>
              <a:rPr lang="en-US" sz="2800" baseline="30000" dirty="0" smtClean="0"/>
              <a:t>80</a:t>
            </a:r>
            <a:r>
              <a:rPr lang="en-US" sz="2800" baseline="30000" dirty="0"/>
              <a:t>	May my heart be blameless in your statutes, so that I may not be put to shame.</a:t>
            </a:r>
            <a:r>
              <a:rPr lang="en-US" sz="2800" baseline="30000" dirty="0"/>
              <a:t> </a:t>
            </a:r>
            <a:endParaRPr lang="en-US" sz="2800" baseline="30000" dirty="0"/>
          </a:p>
        </p:txBody>
      </p:sp>
      <p:sp>
        <p:nvSpPr>
          <p:cNvPr id="61" name="Google Shape;61;p3"/>
          <p:cNvSpPr txBox="1"/>
          <p:nvPr/>
        </p:nvSpPr>
        <p:spPr>
          <a:xfrm>
            <a:off x="654906" y="628969"/>
            <a:ext cx="10873479" cy="769401"/>
          </a:xfrm>
          <a:prstGeom prst="rect">
            <a:avLst/>
          </a:prstGeom>
          <a:noFill/>
          <a:ln>
            <a:noFill/>
          </a:ln>
        </p:spPr>
        <p:txBody>
          <a:bodyPr spcFirstLastPara="1" wrap="square" lIns="91425" tIns="45700" rIns="91425" bIns="45700" anchor="t" anchorCtr="0">
            <a:spAutoFit/>
          </a:bodyPr>
          <a:lstStyle/>
          <a:p>
            <a:pPr algn="ctr"/>
            <a:r>
              <a:rPr lang="en-US" sz="4400" b="1" cap="all" dirty="0"/>
              <a:t>Psalm 119:73-80 </a:t>
            </a:r>
            <a:r>
              <a:rPr lang="mr-IN" sz="4400" b="1" dirty="0" smtClean="0"/>
              <a:t>(</a:t>
            </a:r>
            <a:r>
              <a:rPr lang="mr-IN" sz="4400" b="1" dirty="0" smtClean="0"/>
              <a:t>NRSV</a:t>
            </a:r>
            <a:r>
              <a:rPr lang="en-US" sz="4400" b="1" dirty="0" smtClean="0"/>
              <a:t> </a:t>
            </a:r>
            <a:r>
              <a:rPr lang="mr-IN" sz="4400" b="1" dirty="0" smtClean="0"/>
              <a:t>UE</a:t>
            </a:r>
            <a:r>
              <a:rPr lang="mr-IN" sz="4400" b="1" dirty="0"/>
              <a:t>)</a:t>
            </a:r>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930900"/>
            <a:ext cx="10613282" cy="52834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571500" indent="-571500" algn="just" fontAlgn="ctr">
              <a:buFont typeface="Arial"/>
              <a:buChar char="•"/>
            </a:pPr>
            <a:r>
              <a:rPr lang="en-US" sz="4400" b="1" baseline="30000" dirty="0"/>
              <a:t>Torah (Tor-uh) (Hebrew)</a:t>
            </a:r>
            <a:r>
              <a:rPr lang="en-US" sz="4400" baseline="30000" dirty="0"/>
              <a:t> – The law, the first five books of Moses.</a:t>
            </a:r>
          </a:p>
          <a:p>
            <a:pPr marL="571500" indent="-571500" algn="just" fontAlgn="ctr">
              <a:buFont typeface="Arial"/>
              <a:buChar char="•"/>
            </a:pPr>
            <a:r>
              <a:rPr lang="en-US" sz="4400" b="1" baseline="30000" dirty="0"/>
              <a:t>Precepts</a:t>
            </a:r>
            <a:r>
              <a:rPr lang="en-US" sz="4400" baseline="30000" dirty="0"/>
              <a:t> – Commandments or directions given as rules of action or conduct, often giving moral guidelines.</a:t>
            </a:r>
          </a:p>
          <a:p>
            <a:pPr marL="571500" indent="-571500" algn="just" fontAlgn="ctr">
              <a:buFont typeface="Arial"/>
              <a:buChar char="•"/>
            </a:pPr>
            <a:r>
              <a:rPr lang="en-US" sz="4400" b="1" baseline="30000" dirty="0"/>
              <a:t>Strophe (</a:t>
            </a:r>
            <a:r>
              <a:rPr lang="ar-YE" sz="4400" b="1" baseline="30000" dirty="0"/>
              <a:t>ˈstrō-fē</a:t>
            </a:r>
            <a:r>
              <a:rPr lang="en-US" sz="4400" b="1" baseline="30000" dirty="0"/>
              <a:t>)</a:t>
            </a:r>
            <a:r>
              <a:rPr lang="en-US" sz="4400" baseline="30000" dirty="0"/>
              <a:t> – A rhythmic system composed of two or more lines repeated as a unit.</a:t>
            </a:r>
          </a:p>
          <a:p>
            <a:pPr marL="571500" indent="-571500" algn="just" fontAlgn="ctr">
              <a:buFont typeface="Arial"/>
              <a:buChar char="•"/>
            </a:pPr>
            <a:r>
              <a:rPr lang="en-US" sz="4400" b="1" baseline="30000" dirty="0"/>
              <a:t>Acrostic (</a:t>
            </a:r>
            <a:r>
              <a:rPr lang="ar-YE" sz="4400" b="1" baseline="30000" dirty="0"/>
              <a:t>ə-ˈkrȯ-stik</a:t>
            </a:r>
            <a:r>
              <a:rPr lang="en-US" sz="4400" b="1" baseline="30000" dirty="0"/>
              <a:t>) </a:t>
            </a:r>
            <a:r>
              <a:rPr lang="en-US" sz="4400" baseline="30000" dirty="0"/>
              <a:t>– A composition usually in verse in which sets of letters (such as the initial or final letters of the lines) taken in order form a word or phrase or a regular sequence of letters of the alphabet.</a:t>
            </a:r>
          </a:p>
        </p:txBody>
      </p:sp>
    </p:spTree>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4154942"/>
          </a:xfrm>
          <a:prstGeom prst="rect">
            <a:avLst/>
          </a:prstGeom>
          <a:noFill/>
          <a:ln>
            <a:noFill/>
          </a:ln>
        </p:spPr>
        <p:txBody>
          <a:bodyPr spcFirstLastPara="1" wrap="square" lIns="91425" tIns="45700" rIns="91425" bIns="45700" anchor="t" anchorCtr="0">
            <a:spAutoFit/>
          </a:bodyPr>
          <a:lstStyle/>
          <a:p>
            <a:pPr algn="just"/>
            <a:r>
              <a:rPr lang="en-US" sz="4400" baseline="30000" dirty="0"/>
              <a:t>Many people often are unsure where to seek help and comfort. Where do we find hope, and how do we encourage others in times of need? In our lesson passage for today, Psalm 119, the psalmist finds delight and assurance in God’s Word. Many of us have heard the statement, “Knowledge is power.” From today’s lesson we learn that knowledge of </a:t>
            </a:r>
            <a:r>
              <a:rPr lang="en-US" sz="4400" i="1" baseline="30000" dirty="0"/>
              <a:t>God’s Word and Way</a:t>
            </a:r>
            <a:r>
              <a:rPr lang="en-US" sz="4400" baseline="30000" dirty="0"/>
              <a:t> has the potential to lead to a different level of power that nurtures and sustains us. This psalm is the longest poem in the Bible. </a:t>
            </a:r>
            <a:endParaRPr lang="en-US" sz="4400" baseline="30000" dirty="0"/>
          </a:p>
        </p:txBody>
      </p:sp>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4154942"/>
          </a:xfrm>
          <a:prstGeom prst="rect">
            <a:avLst/>
          </a:prstGeom>
          <a:noFill/>
          <a:ln>
            <a:noFill/>
          </a:ln>
        </p:spPr>
        <p:txBody>
          <a:bodyPr spcFirstLastPara="1" wrap="square" lIns="91425" tIns="45700" rIns="91425" bIns="45700" anchor="t" anchorCtr="0">
            <a:spAutoFit/>
          </a:bodyPr>
          <a:lstStyle/>
          <a:p>
            <a:pPr algn="just"/>
            <a:r>
              <a:rPr lang="en-US" sz="4400" baseline="30000" dirty="0"/>
              <a:t>Psalm 119 might be considered a guide to faith living and a life of high moral standard and integrity. It focuses on the law of Moses (Torah). This psalm does not just enlist people of faith to follow and tolerate the </a:t>
            </a:r>
            <a:r>
              <a:rPr lang="en-US" sz="4400" i="1" baseline="30000" dirty="0"/>
              <a:t>Word and Way of God</a:t>
            </a:r>
            <a:r>
              <a:rPr lang="en-US" sz="4400" baseline="30000" dirty="0"/>
              <a:t> but encourages and admonishes that we delight in following </a:t>
            </a:r>
            <a:r>
              <a:rPr lang="en-US" sz="4400" i="1" baseline="30000" dirty="0"/>
              <a:t>God’s Word and Way</a:t>
            </a:r>
            <a:r>
              <a:rPr lang="en-US" sz="4400" baseline="30000" dirty="0"/>
              <a:t>. Like Psalm 71 which we studied earlier, this psalm portrays God as the divine teacher and the faithful, praying, and praising follower as disciple and student in the godly school of life.</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71758</TotalTime>
  <Words>712</Words>
  <Application>Microsoft Macintosh PowerPoint</Application>
  <PresentationFormat>Custom</PresentationFormat>
  <Paragraphs>33</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85</cp:revision>
  <dcterms:created xsi:type="dcterms:W3CDTF">2018-05-04T03:01:22Z</dcterms:created>
  <dcterms:modified xsi:type="dcterms:W3CDTF">2024-06-05T17:44:14Z</dcterms:modified>
</cp:coreProperties>
</file>