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61" r:id="rId5"/>
    <p:sldId id="262" r:id="rId6"/>
    <p:sldId id="263" r:id="rId7"/>
    <p:sldId id="265" r:id="rId8"/>
    <p:sldId id="266" r:id="rId9"/>
    <p:sldId id="269" r:id="rId10"/>
    <p:sldId id="270" r:id="rId11"/>
    <p:sldId id="271" r:id="rId12"/>
    <p:sldId id="272" r:id="rId13"/>
    <p:sldId id="273" r:id="rId14"/>
    <p:sldId id="281" r:id="rId15"/>
    <p:sldId id="274" r:id="rId16"/>
    <p:sldId id="275" r:id="rId17"/>
    <p:sldId id="287" r:id="rId18"/>
    <p:sldId id="284" r:id="rId19"/>
    <p:sldId id="278" r:id="rId20"/>
    <p:sldId id="280"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6"/>
    <p:restoredTop sz="94676"/>
  </p:normalViewPr>
  <p:slideViewPr>
    <p:cSldViewPr snapToGrid="0">
      <p:cViewPr varScale="1">
        <p:scale>
          <a:sx n="82" d="100"/>
          <a:sy n="82" d="100"/>
        </p:scale>
        <p:origin x="-112" y="-139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4" y="-55368"/>
            <a:ext cx="12321683" cy="6967791"/>
          </a:xfrm>
          <a:prstGeom prst="rect">
            <a:avLst/>
          </a:prstGeom>
          <a:noFill/>
          <a:ln>
            <a:noFill/>
          </a:ln>
        </p:spPr>
      </p:pic>
      <p:sp>
        <p:nvSpPr>
          <p:cNvPr id="49" name="Google Shape;49;p1"/>
          <p:cNvSpPr txBox="1"/>
          <p:nvPr/>
        </p:nvSpPr>
        <p:spPr>
          <a:xfrm>
            <a:off x="319168" y="5973138"/>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9</a:t>
            </a:r>
            <a:r>
              <a:rPr lang="en-US" sz="2800" b="1" i="0" u="none" strike="noStrike" cap="none" baseline="30000" dirty="0">
                <a:solidFill>
                  <a:schemeClr val="dk1"/>
                </a:solidFill>
                <a:latin typeface="Arial"/>
                <a:ea typeface="Arial"/>
                <a:cs typeface="Arial"/>
                <a:sym typeface="Arial"/>
              </a:rPr>
              <a:t>:  </a:t>
            </a:r>
            <a:r>
              <a:rPr lang="en-US" sz="2800" b="1" baseline="30000" dirty="0" smtClean="0">
                <a:solidFill>
                  <a:schemeClr val="dk1"/>
                </a:solidFill>
              </a:rPr>
              <a:t>JULY </a:t>
            </a:r>
            <a:r>
              <a:rPr lang="en-US" sz="2800" b="1" baseline="30000" dirty="0">
                <a:solidFill>
                  <a:schemeClr val="dk1"/>
                </a:solidFill>
              </a:rPr>
              <a:t>28</a:t>
            </a:r>
            <a:endParaRPr sz="2800" b="1" baseline="3000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4400" baseline="30000" dirty="0" err="1"/>
              <a:t>Leymah</a:t>
            </a:r>
            <a:r>
              <a:rPr lang="en-US" sz="4400" baseline="30000" dirty="0"/>
              <a:t> </a:t>
            </a:r>
            <a:r>
              <a:rPr lang="en-US" sz="4400" baseline="30000" dirty="0" err="1"/>
              <a:t>Gbowee</a:t>
            </a:r>
            <a:r>
              <a:rPr lang="en-US" sz="4400" baseline="30000" dirty="0"/>
              <a:t> is a Liberian peace activist. She is a recipient of the Nobel Peace Prize for her non-violent struggle for the safety of women and for women’s rights to full participation in peace-building work. In 1990, civil war broke out in Liberia. </a:t>
            </a:r>
            <a:r>
              <a:rPr lang="en-US" sz="4400" baseline="30000" dirty="0" err="1"/>
              <a:t>Leymah</a:t>
            </a:r>
            <a:r>
              <a:rPr lang="en-US" sz="4400" baseline="30000" dirty="0"/>
              <a:t> </a:t>
            </a:r>
            <a:r>
              <a:rPr lang="en-US" sz="4400" baseline="30000" dirty="0" err="1"/>
              <a:t>Gbowee</a:t>
            </a:r>
            <a:r>
              <a:rPr lang="en-US" sz="4400" baseline="30000" dirty="0"/>
              <a:t> underwent training in trauma therapy in order to take care of traumatized child soldiers. In 2002, she organized the grass roots movement, Women of Liberia Mass Action for Peace, which held meetings at which Christian and Muslim women jointly presented a non-violent message of peace. </a:t>
            </a:r>
            <a:endParaRPr lang="en-US" sz="4400" baseline="30000" dirty="0"/>
          </a:p>
        </p:txBody>
      </p:sp>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2800766"/>
          </a:xfrm>
          <a:prstGeom prst="rect">
            <a:avLst/>
          </a:prstGeom>
          <a:noFill/>
        </p:spPr>
        <p:txBody>
          <a:bodyPr wrap="square" rtlCol="0">
            <a:spAutoFit/>
          </a:bodyPr>
          <a:lstStyle/>
          <a:p>
            <a:pPr algn="just" fontAlgn="ctr"/>
            <a:r>
              <a:rPr lang="en-US" sz="4400" baseline="30000" dirty="0"/>
              <a:t>Psalm 130 and the story of </a:t>
            </a:r>
            <a:r>
              <a:rPr lang="en-US" sz="4400" baseline="30000" dirty="0" err="1"/>
              <a:t>Leymah</a:t>
            </a:r>
            <a:r>
              <a:rPr lang="en-US" sz="4400" baseline="30000" dirty="0"/>
              <a:t> </a:t>
            </a:r>
            <a:r>
              <a:rPr lang="en-US" sz="4400" baseline="30000" dirty="0" err="1"/>
              <a:t>Gbowee</a:t>
            </a:r>
            <a:r>
              <a:rPr lang="en-US" sz="4400" baseline="30000" dirty="0"/>
              <a:t> highlight the power and necessity to wait as well as the very important questions: How do we wait? What does waiting look like? How do we know what shape our faithful waiting should take? Spiritual discernment can help us figure out how we are called to wait.</a:t>
            </a:r>
          </a:p>
        </p:txBody>
      </p:sp>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2800766"/>
          </a:xfrm>
          <a:prstGeom prst="rect">
            <a:avLst/>
          </a:prstGeom>
          <a:noFill/>
        </p:spPr>
        <p:txBody>
          <a:bodyPr wrap="square" rtlCol="0">
            <a:spAutoFit/>
          </a:bodyPr>
          <a:lstStyle/>
          <a:p>
            <a:pPr algn="just"/>
            <a:r>
              <a:rPr lang="en-US" sz="4400" baseline="30000" dirty="0"/>
              <a:t>The only thing that exceeds human sinfulness is God’s love and forgiveness. This is good news! Psalm 130, a psalm of ascent, reminds us that we can cry out in our current circumstances in honesty and contrition with the blessed assurance that God hears and forgives, not even keeping a record of our wrongdoing.</a:t>
            </a:r>
            <a:r>
              <a:rPr lang="en-US" sz="4400" baseline="30000" dirty="0"/>
              <a:t> </a:t>
            </a:r>
            <a:endParaRPr lang="en-US" sz="4400" baseline="30000" dirty="0"/>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995104"/>
          </a:xfrm>
          <a:prstGeom prst="rect">
            <a:avLst/>
          </a:prstGeom>
          <a:noFill/>
          <a:ln>
            <a:noFill/>
          </a:ln>
        </p:spPr>
        <p:txBody>
          <a:bodyPr spcFirstLastPara="1" wrap="square" lIns="91425" tIns="45700" rIns="91425" bIns="45700" anchor="t" anchorCtr="0">
            <a:spAutoFit/>
          </a:bodyPr>
          <a:lstStyle/>
          <a:p>
            <a:pPr marL="465138" indent="-465138"/>
            <a:r>
              <a:rPr lang="en-US" sz="4400" baseline="30000" dirty="0"/>
              <a:t>1.	Have you ever lost sleep anticipating the next day’s events? Did it turn out like you hoped?</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 xmlns:a16="http://schemas.microsoft.com/office/drawing/2014/main" id="{C8F49E4F-CA7F-104B-BF21-1695F5E037D5}"/>
              </a:ext>
            </a:extLst>
          </p:cNvPr>
          <p:cNvSpPr txBox="1"/>
          <p:nvPr/>
        </p:nvSpPr>
        <p:spPr>
          <a:xfrm>
            <a:off x="798286" y="1692237"/>
            <a:ext cx="10559143" cy="1446509"/>
          </a:xfrm>
          <a:prstGeom prst="rect">
            <a:avLst/>
          </a:prstGeom>
          <a:noFill/>
          <a:ln>
            <a:noFill/>
          </a:ln>
        </p:spPr>
        <p:txBody>
          <a:bodyPr spcFirstLastPara="1" wrap="square" lIns="91425" tIns="45700" rIns="91425" bIns="45700" anchor="t" anchorCtr="0">
            <a:spAutoFit/>
          </a:bodyPr>
          <a:lstStyle/>
          <a:p>
            <a:pPr marL="465138" indent="-465138" fontAlgn="ctr"/>
            <a:r>
              <a:rPr lang="en-US" sz="4400" baseline="30000" dirty="0"/>
              <a:t>2.	Have you been waiting for something a long time? Why don’t you give up? How long will you wait? Is there anything that can stop your waiting?</a:t>
            </a:r>
          </a:p>
        </p:txBody>
      </p:sp>
    </p:spTree>
    <p:extLst>
      <p:ext uri="{BB962C8B-B14F-4D97-AF65-F5344CB8AC3E}">
        <p14:creationId xmlns:p14="http://schemas.microsoft.com/office/powerpoint/2010/main" val="846965347"/>
      </p:ext>
    </p:extLst>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559143" cy="2800726"/>
          </a:xfrm>
          <a:prstGeom prst="rect">
            <a:avLst/>
          </a:prstGeom>
          <a:noFill/>
          <a:ln>
            <a:noFill/>
          </a:ln>
        </p:spPr>
        <p:txBody>
          <a:bodyPr spcFirstLastPara="1" wrap="square" lIns="91425" tIns="45700" rIns="91425" bIns="45700" anchor="t" anchorCtr="0">
            <a:spAutoFit/>
          </a:bodyPr>
          <a:lstStyle/>
          <a:p>
            <a:pPr algn="ctr" fontAlgn="ctr"/>
            <a:r>
              <a:rPr lang="en-US" sz="4400" b="1" baseline="30000" dirty="0"/>
              <a:t>Closing Song:</a:t>
            </a:r>
            <a:r>
              <a:rPr lang="en-US" sz="4400" baseline="30000" dirty="0"/>
              <a:t> “Blessed Assurance, Jesus Is Mine” (</a:t>
            </a:r>
            <a:r>
              <a:rPr lang="en-US" sz="4400" i="1" baseline="30000" dirty="0"/>
              <a:t>AMEC Hymnal</a:t>
            </a:r>
            <a:r>
              <a:rPr lang="en-US" sz="4400" baseline="30000" dirty="0"/>
              <a:t> #450)</a:t>
            </a:r>
          </a:p>
          <a:p>
            <a:pPr algn="just"/>
            <a:r>
              <a:rPr lang="en-US" sz="4400" b="1" baseline="30000" dirty="0"/>
              <a:t>Closing Prayer:</a:t>
            </a:r>
            <a:r>
              <a:rPr lang="en-US" sz="4400" baseline="30000" dirty="0"/>
              <a:t> I wait for you patiently and eagerly, loving and forgiving God. We put our hope solely in you. We wait because we believe. We wait and pray, in the name of Jesus. Amen.</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824244"/>
            <a:ext cx="10730378" cy="4616608"/>
          </a:xfrm>
          <a:prstGeom prst="rect">
            <a:avLst/>
          </a:prstGeom>
          <a:noFill/>
          <a:ln>
            <a:noFill/>
          </a:ln>
        </p:spPr>
        <p:txBody>
          <a:bodyPr spcFirstLastPara="1" wrap="square" lIns="91425" tIns="45700" rIns="91425" bIns="45700" anchor="t" anchorCtr="0">
            <a:spAutoFit/>
          </a:bodyPr>
          <a:lstStyle/>
          <a:p>
            <a:pPr algn="ctr"/>
            <a:r>
              <a:rPr lang="en-US" sz="5400" b="1" cap="all" dirty="0" smtClean="0"/>
              <a:t>Expectant Watchfulness</a:t>
            </a:r>
            <a:r>
              <a:rPr lang="en-US" sz="5400" dirty="0" smtClean="0"/>
              <a:t> </a:t>
            </a:r>
            <a:endParaRPr lang="en-US" sz="4400" b="1" dirty="0" smtClean="0">
              <a:solidFill>
                <a:schemeClr val="dk2"/>
              </a:solidFill>
              <a:latin typeface="+mj-lt"/>
              <a:ea typeface="Quattrocento Sans"/>
              <a:cs typeface="Quattrocento Sans"/>
              <a:sym typeface="Quattrocento Sans"/>
            </a:endParaRPr>
          </a:p>
          <a:p>
            <a:endParaRPr lang="en-US" sz="2000" b="1" dirty="0" smtClean="0">
              <a:solidFill>
                <a:schemeClr val="dk2"/>
              </a:solidFill>
              <a:latin typeface="+mj-lt"/>
              <a:ea typeface="Quattrocento Sans"/>
              <a:cs typeface="Quattrocento Sans"/>
              <a:sym typeface="Quattrocento Sans"/>
            </a:endParaRPr>
          </a:p>
          <a:p>
            <a:r>
              <a:rPr lang="en-US" sz="4400" b="1" dirty="0" smtClean="0">
                <a:solidFill>
                  <a:schemeClr val="dk2"/>
                </a:solidFill>
                <a:latin typeface="+mj-lt"/>
                <a:ea typeface="Quattrocento Sans"/>
                <a:cs typeface="Quattrocento Sans"/>
                <a:sym typeface="Quattrocento Sans"/>
              </a:rPr>
              <a:t>Focus </a:t>
            </a:r>
            <a:r>
              <a:rPr lang="en-US" sz="4400" b="1" dirty="0">
                <a:solidFill>
                  <a:schemeClr val="dk2"/>
                </a:solidFill>
                <a:latin typeface="+mj-lt"/>
                <a:ea typeface="Quattrocento Sans"/>
                <a:cs typeface="Quattrocento Sans"/>
                <a:sym typeface="Quattrocento Sans"/>
              </a:rPr>
              <a:t>Scripture: </a:t>
            </a:r>
            <a:r>
              <a:rPr lang="en-US" sz="4400" dirty="0"/>
              <a:t>Psalm 130</a:t>
            </a:r>
            <a:r>
              <a:rPr lang="en-US" sz="4400" dirty="0"/>
              <a:t> </a:t>
            </a:r>
            <a:endParaRPr lang="en-US" sz="4400" dirty="0"/>
          </a:p>
          <a:p>
            <a:endParaRPr lang="fi-FI" sz="1600" dirty="0">
              <a:latin typeface="+mj-lt"/>
            </a:endParaRPr>
          </a:p>
          <a:p>
            <a:pPr algn="ctr"/>
            <a:r>
              <a:rPr lang="fi-FI" sz="4000" b="1" dirty="0">
                <a:latin typeface="+mj-lt"/>
              </a:rPr>
              <a:t>Key </a:t>
            </a:r>
            <a:r>
              <a:rPr lang="fi-FI" sz="4000" b="1" dirty="0" err="1">
                <a:latin typeface="+mj-lt"/>
              </a:rPr>
              <a:t>Verse</a:t>
            </a:r>
            <a:r>
              <a:rPr lang="fi-FI" sz="4000" b="1" dirty="0">
                <a:latin typeface="+mj-lt"/>
              </a:rPr>
              <a:t>:</a:t>
            </a:r>
            <a:r>
              <a:rPr lang="en-US" sz="4000" i="1" dirty="0"/>
              <a:t> </a:t>
            </a:r>
            <a:r>
              <a:rPr lang="en-US" sz="4000" dirty="0"/>
              <a:t>O Israel, hope in the Lord! For with the Lord there is steadfast love, and with him is great power to redeem. Psalm 130:7</a:t>
            </a:r>
            <a:r>
              <a:rPr lang="en-US" sz="4000" dirty="0"/>
              <a:t> </a:t>
            </a:r>
            <a:endParaRPr lang="en-US" sz="4000" dirty="0"/>
          </a:p>
          <a:p>
            <a:pPr algn="ctr"/>
            <a:r>
              <a:rPr lang="en-US" sz="4000" i="1" dirty="0" smtClean="0"/>
              <a:t>(NRSV UE)</a:t>
            </a:r>
            <a:endParaRPr lang="en-US" sz="4000" dirty="0"/>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475818"/>
            <a:ext cx="10220400" cy="2964873"/>
          </a:xfrm>
          <a:prstGeom prst="rect">
            <a:avLst/>
          </a:prstGeom>
          <a:noFill/>
          <a:ln>
            <a:noFill/>
          </a:ln>
        </p:spPr>
        <p:txBody>
          <a:bodyPr spcFirstLastPara="1" wrap="square" lIns="91425" tIns="45700" rIns="91425" bIns="45700" anchor="t" anchorCtr="0">
            <a:spAutoFit/>
          </a:bodyPr>
          <a:lstStyle/>
          <a:p>
            <a:pPr marL="465138" indent="-465138" fontAlgn="ctr"/>
            <a:r>
              <a:rPr lang="en-US" sz="2800" baseline="30000" dirty="0" smtClean="0"/>
              <a:t>1	Out </a:t>
            </a:r>
            <a:r>
              <a:rPr lang="en-US" sz="2800" baseline="30000" dirty="0"/>
              <a:t>of the depths I cry to you, O Lord.</a:t>
            </a:r>
          </a:p>
          <a:p>
            <a:pPr marL="465138" indent="-465138" fontAlgn="ctr"/>
            <a:r>
              <a:rPr lang="en-US" sz="2800" baseline="30000" dirty="0" smtClean="0"/>
              <a:t>2</a:t>
            </a:r>
            <a:r>
              <a:rPr lang="en-US" sz="2800" baseline="30000" dirty="0"/>
              <a:t>	Lord, hear my voice! Let your ears be attentive to the voice of my supplications!</a:t>
            </a:r>
          </a:p>
          <a:p>
            <a:pPr marL="465138" indent="-465138" fontAlgn="ctr"/>
            <a:r>
              <a:rPr lang="en-US" sz="2800" baseline="30000" dirty="0" smtClean="0"/>
              <a:t>3</a:t>
            </a:r>
            <a:r>
              <a:rPr lang="en-US" sz="2800" baseline="30000" dirty="0"/>
              <a:t>	If you, O Lord, should mark iniquities, Lord, who could stand?</a:t>
            </a:r>
          </a:p>
          <a:p>
            <a:pPr marL="465138" indent="-465138" fontAlgn="ctr"/>
            <a:r>
              <a:rPr lang="en-US" sz="2800" baseline="30000" dirty="0" smtClean="0"/>
              <a:t>4</a:t>
            </a:r>
            <a:r>
              <a:rPr lang="en-US" sz="2800" baseline="30000" dirty="0"/>
              <a:t>	But there is forgiveness with you, so that you may be revered.</a:t>
            </a:r>
          </a:p>
          <a:p>
            <a:pPr marL="465138" indent="-465138" fontAlgn="ctr"/>
            <a:r>
              <a:rPr lang="en-US" sz="2800" baseline="30000" dirty="0" smtClean="0"/>
              <a:t>5</a:t>
            </a:r>
            <a:r>
              <a:rPr lang="en-US" sz="2800" baseline="30000" dirty="0"/>
              <a:t>	I wait for the Lord; my soul waits, and in his word I hope;</a:t>
            </a:r>
          </a:p>
          <a:p>
            <a:pPr marL="465138" indent="-465138" fontAlgn="ctr"/>
            <a:r>
              <a:rPr lang="en-US" sz="2800" baseline="30000" dirty="0" smtClean="0"/>
              <a:t>6</a:t>
            </a:r>
            <a:r>
              <a:rPr lang="en-US" sz="2800" baseline="30000" dirty="0"/>
              <a:t>	my soul waits for the Lord more than those who watch for the morning, more than those who watch for the morning.</a:t>
            </a:r>
          </a:p>
          <a:p>
            <a:pPr marL="465138" indent="-465138" fontAlgn="ctr"/>
            <a:r>
              <a:rPr lang="en-US" sz="2800" baseline="30000" dirty="0" smtClean="0"/>
              <a:t>7</a:t>
            </a:r>
            <a:r>
              <a:rPr lang="en-US" sz="2800" baseline="30000" dirty="0"/>
              <a:t>	O Israel, hope in the Lord! For with the Lord there is steadfast love, and with him is great power to redeem.</a:t>
            </a:r>
          </a:p>
          <a:p>
            <a:pPr marL="465138" indent="-465138" fontAlgn="ctr"/>
            <a:r>
              <a:rPr lang="en-US" sz="2800" baseline="30000" dirty="0" smtClean="0"/>
              <a:t>8</a:t>
            </a:r>
            <a:r>
              <a:rPr lang="en-US" sz="2800" baseline="30000" dirty="0"/>
              <a:t>	It is he who will redeem Israel from all its iniquities.</a:t>
            </a:r>
          </a:p>
        </p:txBody>
      </p:sp>
      <p:sp>
        <p:nvSpPr>
          <p:cNvPr id="61" name="Google Shape;61;p3"/>
          <p:cNvSpPr txBox="1"/>
          <p:nvPr/>
        </p:nvSpPr>
        <p:spPr>
          <a:xfrm>
            <a:off x="654906" y="628969"/>
            <a:ext cx="10873479" cy="769401"/>
          </a:xfrm>
          <a:prstGeom prst="rect">
            <a:avLst/>
          </a:prstGeom>
          <a:noFill/>
          <a:ln>
            <a:noFill/>
          </a:ln>
        </p:spPr>
        <p:txBody>
          <a:bodyPr spcFirstLastPara="1" wrap="square" lIns="91425" tIns="45700" rIns="91425" bIns="45700" anchor="t" anchorCtr="0">
            <a:spAutoFit/>
          </a:bodyPr>
          <a:lstStyle/>
          <a:p>
            <a:pPr algn="ctr"/>
            <a:r>
              <a:rPr lang="en-US" sz="4400" b="1" cap="all" dirty="0"/>
              <a:t>Psalm 130 </a:t>
            </a:r>
            <a:r>
              <a:rPr lang="en-US" sz="4400" b="1" dirty="0" smtClean="0"/>
              <a:t>(</a:t>
            </a:r>
            <a:r>
              <a:rPr lang="en-US" sz="4400" b="1" dirty="0" smtClean="0"/>
              <a:t>NRSV UE)</a:t>
            </a:r>
            <a:endParaRPr lang="en-US" sz="4400" b="1" dirty="0"/>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930900"/>
            <a:ext cx="10613282" cy="25750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Quattrocento Sans"/>
                <a:ea typeface="Quattrocento Sans"/>
                <a:cs typeface="Quattrocento Sans"/>
                <a:sym typeface="Quattrocento Sans"/>
              </a:rPr>
              <a:t>Key Terms</a:t>
            </a:r>
          </a:p>
          <a:p>
            <a:pPr marL="571500" indent="-571500" algn="just" fontAlgn="ctr">
              <a:buFont typeface="Arial"/>
              <a:buChar char="•"/>
            </a:pPr>
            <a:r>
              <a:rPr lang="en-US" sz="4400" b="1" baseline="30000" dirty="0" err="1"/>
              <a:t>Kidron</a:t>
            </a:r>
            <a:r>
              <a:rPr lang="en-US" sz="4400" b="1" baseline="30000" dirty="0"/>
              <a:t> (Kid-</a:t>
            </a:r>
            <a:r>
              <a:rPr lang="en-US" sz="4400" b="1" baseline="30000" dirty="0" err="1"/>
              <a:t>ron</a:t>
            </a:r>
            <a:r>
              <a:rPr lang="en-US" sz="4400" b="1" baseline="30000" dirty="0"/>
              <a:t>)</a:t>
            </a:r>
            <a:r>
              <a:rPr lang="en-US" sz="4400" baseline="30000" dirty="0"/>
              <a:t> – A ravine or </a:t>
            </a:r>
            <a:r>
              <a:rPr lang="en-US" sz="4400" baseline="30000" dirty="0" err="1"/>
              <a:t>wadi</a:t>
            </a:r>
            <a:r>
              <a:rPr lang="en-US" sz="4400" baseline="30000" dirty="0"/>
              <a:t> east of Jerusalem.</a:t>
            </a:r>
          </a:p>
          <a:p>
            <a:pPr marL="571500" indent="-571500" algn="just" fontAlgn="ctr">
              <a:buFont typeface="Arial"/>
              <a:buChar char="•"/>
            </a:pPr>
            <a:r>
              <a:rPr lang="en-US" sz="4400" b="1" baseline="30000" dirty="0"/>
              <a:t>Psalter (</a:t>
            </a:r>
            <a:r>
              <a:rPr lang="en-US" sz="4400" b="1" baseline="30000" dirty="0" err="1"/>
              <a:t>Sawl-ter</a:t>
            </a:r>
            <a:r>
              <a:rPr lang="en-US" sz="4400" b="1" baseline="30000" dirty="0"/>
              <a:t>)</a:t>
            </a:r>
            <a:r>
              <a:rPr lang="en-US" sz="4400" baseline="30000" dirty="0"/>
              <a:t> – “The Psalms,” a collection of psalms for liturgical or devotional use.</a:t>
            </a:r>
          </a:p>
          <a:p>
            <a:pPr marL="571500" indent="-571500" algn="just" fontAlgn="ctr">
              <a:buFont typeface="Arial"/>
              <a:buChar char="•"/>
            </a:pPr>
            <a:r>
              <a:rPr lang="en-US" sz="4400" b="1" baseline="30000" dirty="0" err="1"/>
              <a:t>Sheol</a:t>
            </a:r>
            <a:r>
              <a:rPr lang="en-US" sz="4400" b="1" baseline="30000" dirty="0"/>
              <a:t> (Hebrew)</a:t>
            </a:r>
            <a:r>
              <a:rPr lang="en-US" sz="4400" baseline="30000" dirty="0"/>
              <a:t> – The house or realm of the dead.</a:t>
            </a:r>
          </a:p>
        </p:txBody>
      </p:sp>
    </p:spTree>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1897915"/>
          </a:xfrm>
          <a:prstGeom prst="rect">
            <a:avLst/>
          </a:prstGeom>
          <a:noFill/>
          <a:ln>
            <a:noFill/>
          </a:ln>
        </p:spPr>
        <p:txBody>
          <a:bodyPr spcFirstLastPara="1" wrap="square" lIns="91425" tIns="45700" rIns="91425" bIns="45700" anchor="t" anchorCtr="0">
            <a:spAutoFit/>
          </a:bodyPr>
          <a:lstStyle/>
          <a:p>
            <a:pPr algn="just"/>
            <a:r>
              <a:rPr lang="en-US" sz="4400" baseline="30000" dirty="0"/>
              <a:t>People are often their own worst enemies. What are ways to address the enemy that is “us”? Our lesson passage for today, Psalm 130, reminds us that our sins may drag us down, but the Lord’s power to redeem us will set us on our feet again.</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2800726"/>
          </a:xfrm>
          <a:prstGeom prst="rect">
            <a:avLst/>
          </a:prstGeom>
          <a:noFill/>
          <a:ln>
            <a:noFill/>
          </a:ln>
        </p:spPr>
        <p:txBody>
          <a:bodyPr spcFirstLastPara="1" wrap="square" lIns="91425" tIns="45700" rIns="91425" bIns="45700" anchor="t" anchorCtr="0">
            <a:spAutoFit/>
          </a:bodyPr>
          <a:lstStyle/>
          <a:p>
            <a:pPr algn="just"/>
            <a:r>
              <a:rPr lang="en-US" sz="4400" baseline="30000" dirty="0"/>
              <a:t>Psalm 130 is a part of a group of psalms in the psalter know as Psalms of Ascent or Pilgrim Psalms (Psalms 120-134). They represent praise and prayer on the move. They would have been songs used by the pilgrims making their sojourn and entering the temple at Jerusalem in the period following the Babylonian exile.</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71856</TotalTime>
  <Words>496</Words>
  <Application>Microsoft Macintosh PowerPoint</Application>
  <PresentationFormat>Custom</PresentationFormat>
  <Paragraphs>32</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85</cp:revision>
  <dcterms:created xsi:type="dcterms:W3CDTF">2018-05-04T03:01:22Z</dcterms:created>
  <dcterms:modified xsi:type="dcterms:W3CDTF">2024-06-05T17:59:34Z</dcterms:modified>
</cp:coreProperties>
</file>